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257" r:id="rId4"/>
    <p:sldId id="272" r:id="rId6"/>
    <p:sldId id="256" r:id="rId7"/>
    <p:sldId id="271" r:id="rId8"/>
    <p:sldId id="294" r:id="rId9"/>
    <p:sldId id="295" r:id="rId10"/>
    <p:sldId id="305" r:id="rId11"/>
    <p:sldId id="283" r:id="rId12"/>
    <p:sldId id="273" r:id="rId13"/>
    <p:sldId id="280" r:id="rId14"/>
    <p:sldId id="297" r:id="rId15"/>
    <p:sldId id="274" r:id="rId16"/>
    <p:sldId id="275" r:id="rId17"/>
    <p:sldId id="277" r:id="rId18"/>
    <p:sldId id="27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4" d="100"/>
          <a:sy n="84" d="100"/>
        </p:scale>
        <p:origin x="216" y="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3AE2B-FAE7-401A-AE76-EB962E10B9F4}"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4B5D72-812E-4A98-95E4-F02EF3B25DCA}"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C4C9593-C317-445E-8EA1-13B264B0B555}" type="slidenum">
              <a:rPr 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04121564-B2C0-45BC-8D9F-75B980007190}"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04121564-B2C0-45BC-8D9F-75B980007190}"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121564-B2C0-45BC-8D9F-75B980007190}"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04121564-B2C0-45BC-8D9F-75B980007190}"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04121564-B2C0-45BC-8D9F-75B980007190}"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121564-B2C0-45BC-8D9F-75B980007190}"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endParaRPr lang="en-US"/>
          </a:p>
        </p:txBody>
      </p:sp>
      <p:sp>
        <p:nvSpPr>
          <p:cNvPr id="5" name="Date Placeholder 4"/>
          <p:cNvSpPr>
            <a:spLocks noGrp="1"/>
          </p:cNvSpPr>
          <p:nvPr>
            <p:ph type="dt" sz="half" idx="10"/>
          </p:nvPr>
        </p:nvSpPr>
        <p:spPr/>
        <p:txBody>
          <a:bodyPr/>
          <a:lstStyle/>
          <a:p>
            <a:fld id="{04121564-B2C0-45BC-8D9F-75B980007190}"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04121564-B2C0-45BC-8D9F-75B980007190}"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670DC-F676-47C0-9498-BDDB93A6B030}"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121564-B2C0-45BC-8D9F-75B980007190}"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670DC-F676-47C0-9498-BDDB93A6B030}"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121564-B2C0-45BC-8D9F-75B980007190}"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670DC-F676-47C0-9498-BDDB93A6B030}"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hyperlink" Target="http://www.lttc.edu.vn/"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7738" y="2809849"/>
            <a:ext cx="9676519" cy="1669875"/>
          </a:xfrm>
        </p:spPr>
        <p:txBody>
          <a:bodyPr>
            <a:noAutofit/>
          </a:bodyPr>
          <a:lstStyle/>
          <a:p>
            <a:pPr>
              <a:lnSpc>
                <a:spcPct val="150000"/>
              </a:lnSpc>
            </a:pPr>
            <a:r>
              <a:rPr lang="en-US" sz="4000" b="1" dirty="0">
                <a:solidFill>
                  <a:schemeClr val="tx1"/>
                </a:solidFill>
                <a:latin typeface="Arial" panose="020B0604020202020204" pitchFamily="34" charset="0"/>
                <a:cs typeface="Arial" panose="020B0604020202020204" pitchFamily="34" charset="0"/>
              </a:rPr>
              <a:t>SINH HOẠT PHỤ HUYNH HỌC SINH </a:t>
            </a:r>
            <a:br>
              <a:rPr lang="en-US" sz="4000" b="1" dirty="0">
                <a:solidFill>
                  <a:schemeClr val="tx1"/>
                </a:solidFill>
                <a:latin typeface="Arial" panose="020B0604020202020204" pitchFamily="34" charset="0"/>
                <a:cs typeface="Arial" panose="020B0604020202020204" pitchFamily="34" charset="0"/>
              </a:rPr>
            </a:br>
            <a:r>
              <a:rPr lang="en-US" sz="4000" b="1" dirty="0">
                <a:latin typeface="Arial" panose="020B0604020202020204" pitchFamily="34" charset="0"/>
                <a:cs typeface="Arial" panose="020B0604020202020204" pitchFamily="34" charset="0"/>
              </a:rPr>
              <a:t>HỌC KỲ II</a:t>
            </a:r>
            <a:r>
              <a:rPr lang="en-US" sz="4000" b="1" dirty="0">
                <a:solidFill>
                  <a:schemeClr val="tx1"/>
                </a:solidFill>
                <a:latin typeface="Arial" panose="020B0604020202020204" pitchFamily="34" charset="0"/>
                <a:cs typeface="Arial" panose="020B0604020202020204" pitchFamily="34" charset="0"/>
              </a:rPr>
              <a:t> NĂM HỌC 2018 -2019</a:t>
            </a:r>
            <a:endParaRPr lang="en-US" sz="4000" b="1" dirty="0">
              <a:solidFill>
                <a:schemeClr val="tx1"/>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401CF334-2D5C-4859-84A6-CA7E6E43FAEB}" type="slidenum">
              <a:rPr lang="en-US" b="1" smtClean="0">
                <a:solidFill>
                  <a:srgbClr val="FF0000"/>
                </a:solidFill>
              </a:rPr>
            </a:fld>
            <a:r>
              <a:rPr lang="en-US" b="1" dirty="0">
                <a:solidFill>
                  <a:srgbClr val="FF0000"/>
                </a:solidFill>
              </a:rPr>
              <a:t>.</a:t>
            </a:r>
            <a:endParaRPr lang="en-US" b="1" dirty="0">
              <a:solidFill>
                <a:srgbClr val="FF0000"/>
              </a:solidFill>
            </a:endParaRPr>
          </a:p>
        </p:txBody>
      </p:sp>
      <p:sp>
        <p:nvSpPr>
          <p:cNvPr id="5" name="Subtitle 2"/>
          <p:cNvSpPr txBox="1"/>
          <p:nvPr/>
        </p:nvSpPr>
        <p:spPr>
          <a:xfrm>
            <a:off x="1550503" y="769925"/>
            <a:ext cx="8615680" cy="1066800"/>
          </a:xfrm>
          <a:prstGeom prst="rect">
            <a:avLst/>
          </a:prstGeom>
        </p:spPr>
        <p:txBody>
          <a:bodyPr vert="horz" lIns="91440" tIns="45720" rIns="91440" bIns="45720" rtlCol="0" anchor="t">
            <a:normAutofit/>
          </a:bodyPr>
          <a:lstStyle>
            <a:lvl1pPr marL="0" indent="0" algn="l" defTabSz="914400" rtl="0" eaLnBrk="1" latinLnBrk="0" hangingPunct="1">
              <a:spcBef>
                <a:spcPct val="20000"/>
              </a:spcBef>
              <a:buClr>
                <a:schemeClr val="accent1"/>
              </a:buClr>
              <a:buFont typeface="Arial" panose="020B0604020202020204" pitchFamily="34" charset="0"/>
              <a:buNone/>
              <a:defRPr sz="2000" kern="1200">
                <a:solidFill>
                  <a:schemeClr val="accent1"/>
                </a:solidFill>
                <a:latin typeface="+mn-lt"/>
                <a:ea typeface="+mn-ea"/>
                <a:cs typeface="+mn-cs"/>
              </a:defRPr>
            </a:lvl1pPr>
            <a:lvl2pPr marL="457200" indent="0" algn="ctr" defTabSz="914400" rtl="0" eaLnBrk="1" latinLnBrk="0" hangingPunct="1">
              <a:spcBef>
                <a:spcPct val="20000"/>
              </a:spcBef>
              <a:buClr>
                <a:schemeClr val="accent2"/>
              </a:buClr>
              <a:buFont typeface="Arial" panose="020B0604020202020204"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3"/>
              </a:buClr>
              <a:buFont typeface="Arial" panose="020B0604020202020204"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4"/>
              </a:buClr>
              <a:buFont typeface="Arial" panose="020B0604020202020204"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5"/>
              </a:buClr>
              <a:buFont typeface="Arial" panose="020B0604020202020204"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anose="020B0604020202020204" pitchFamily="34" charset="0"/>
              <a:buNone/>
              <a:defRPr sz="1400" kern="1200" baseline="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2"/>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3"/>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4"/>
              </a:buClr>
              <a:buFont typeface="Arial" panose="020B0604020202020204" pitchFamily="34" charset="0"/>
              <a:buNone/>
              <a:defRPr sz="1400" kern="1200">
                <a:solidFill>
                  <a:schemeClr val="tx1">
                    <a:tint val="75000"/>
                  </a:schemeClr>
                </a:solidFill>
                <a:latin typeface="+mn-lt"/>
                <a:ea typeface="+mn-ea"/>
                <a:cs typeface="+mn-cs"/>
              </a:defRPr>
            </a:lvl9pPr>
          </a:lstStyle>
          <a:p>
            <a:endParaRPr lang="en-US" dirty="0">
              <a:solidFill>
                <a:schemeClr val="tx1"/>
              </a:solidFill>
            </a:endParaRPr>
          </a:p>
        </p:txBody>
      </p:sp>
      <p:sp>
        <p:nvSpPr>
          <p:cNvPr id="4" name="TextBox 3"/>
          <p:cNvSpPr txBox="1"/>
          <p:nvPr/>
        </p:nvSpPr>
        <p:spPr>
          <a:xfrm>
            <a:off x="5946775" y="4753610"/>
            <a:ext cx="4532630" cy="46037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GVCN: NGUY</a:t>
            </a:r>
            <a:r>
              <a:rPr lang="vi-VN" altLang="en-US" sz="2400" dirty="0">
                <a:latin typeface="Arial" panose="020B0604020202020204" pitchFamily="34" charset="0"/>
                <a:cs typeface="Arial" panose="020B0604020202020204" pitchFamily="34" charset="0"/>
              </a:rPr>
              <a:t>ỄN MỸ TIÊN</a:t>
            </a:r>
            <a:endParaRPr lang="vi-VN" altLang="en-US" sz="2400" dirty="0">
              <a:solidFill>
                <a:srgbClr val="1307A9"/>
              </a:solidFill>
              <a:latin typeface="Arial" panose="020B0604020202020204" pitchFamily="34" charset="0"/>
              <a:cs typeface="Arial" panose="020B0604020202020204" pitchFamily="34" charset="0"/>
            </a:endParaRPr>
          </a:p>
        </p:txBody>
      </p:sp>
      <p:sp>
        <p:nvSpPr>
          <p:cNvPr id="7" name="TextBox 6"/>
          <p:cNvSpPr txBox="1"/>
          <p:nvPr/>
        </p:nvSpPr>
        <p:spPr>
          <a:xfrm>
            <a:off x="5947410" y="5318760"/>
            <a:ext cx="5407025" cy="46037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Email: </a:t>
            </a:r>
            <a:r>
              <a:rPr lang="vi-VN" altLang="en-US" sz="2400" dirty="0">
                <a:latin typeface="Arial" panose="020B0604020202020204" pitchFamily="34" charset="0"/>
                <a:cs typeface="Arial" panose="020B0604020202020204" pitchFamily="34" charset="0"/>
              </a:rPr>
              <a:t>nguyenmytien1711</a:t>
            </a:r>
            <a:r>
              <a:rPr lang="en-US" sz="2400" dirty="0">
                <a:solidFill>
                  <a:schemeClr val="tx1"/>
                </a:solidFill>
                <a:latin typeface="Arial" panose="020B0604020202020204" pitchFamily="34" charset="0"/>
                <a:cs typeface="Arial" panose="020B0604020202020204" pitchFamily="34" charset="0"/>
              </a:rPr>
              <a:t>@gmail.com </a:t>
            </a:r>
            <a:endParaRPr lang="en-US" sz="2400" dirty="0">
              <a:solidFill>
                <a:schemeClr val="tx1"/>
              </a:solidFill>
              <a:latin typeface="Arial" panose="020B0604020202020204" pitchFamily="34" charset="0"/>
              <a:cs typeface="Arial" panose="020B0604020202020204" pitchFamily="34" charset="0"/>
            </a:endParaRPr>
          </a:p>
        </p:txBody>
      </p:sp>
      <p:sp>
        <p:nvSpPr>
          <p:cNvPr id="8" name="TextBox 7"/>
          <p:cNvSpPr txBox="1"/>
          <p:nvPr/>
        </p:nvSpPr>
        <p:spPr>
          <a:xfrm>
            <a:off x="6574845" y="5883889"/>
            <a:ext cx="3178755" cy="46037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ĐT</a:t>
            </a:r>
            <a:r>
              <a:rPr lang="en-US" sz="2400" dirty="0">
                <a:solidFill>
                  <a:schemeClr val="tx1"/>
                </a:solidFill>
                <a:latin typeface="Arial" panose="020B0604020202020204" pitchFamily="34" charset="0"/>
                <a:cs typeface="Arial" panose="020B0604020202020204" pitchFamily="34" charset="0"/>
              </a:rPr>
              <a:t>LL: 0</a:t>
            </a:r>
            <a:r>
              <a:rPr lang="vi-VN" altLang="en-US" sz="2400" dirty="0">
                <a:solidFill>
                  <a:schemeClr val="tx1"/>
                </a:solidFill>
                <a:latin typeface="Arial" panose="020B0604020202020204" pitchFamily="34" charset="0"/>
                <a:cs typeface="Arial" panose="020B0604020202020204" pitchFamily="34" charset="0"/>
              </a:rPr>
              <a:t>917657076</a:t>
            </a:r>
            <a:r>
              <a:rPr lang="en-US" sz="2400" dirty="0">
                <a:solidFill>
                  <a:srgbClr val="1307A9"/>
                </a:solidFill>
                <a:latin typeface="Arial" panose="020B0604020202020204" pitchFamily="34" charset="0"/>
                <a:cs typeface="Arial" panose="020B0604020202020204" pitchFamily="34" charset="0"/>
              </a:rPr>
              <a:t> </a:t>
            </a:r>
            <a:endParaRPr lang="en-US" sz="2400" dirty="0">
              <a:solidFill>
                <a:srgbClr val="1307A9"/>
              </a:solidFill>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046123" y="107420"/>
            <a:ext cx="4099750" cy="24294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randombar(horizont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ldLvl="0" animBg="1"/>
      <p:bldP spid="7" grpId="0" bldLvl="0" animBg="1"/>
      <p:bldP spid="8"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21634" y="1150384"/>
            <a:ext cx="10469217" cy="4839597"/>
          </a:xfrm>
        </p:spPr>
        <p:txBody>
          <a:bodyPr>
            <a:noAutofit/>
          </a:bodyPr>
          <a:lstStyle/>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Tổng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số</a:t>
            </a:r>
            <a:r>
              <a:rPr lang="en-US" sz="3000" dirty="0">
                <a:latin typeface="Arial" panose="020B0604020202020204" pitchFamily="34" charset="0"/>
                <a:cs typeface="Arial" panose="020B0604020202020204" pitchFamily="34" charset="0"/>
              </a:rPr>
              <a:t>: </a:t>
            </a:r>
            <a:endParaRPr lang="en-US" sz="3000" dirty="0">
              <a:latin typeface="Arial" panose="020B0604020202020204" pitchFamily="34" charset="0"/>
              <a:cs typeface="Arial" panose="020B0604020202020204" pitchFamily="34" charset="0"/>
            </a:endParaRP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Hiện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diện</a:t>
            </a:r>
            <a:r>
              <a:rPr lang="en-US" sz="3000" dirty="0">
                <a:latin typeface="Arial" panose="020B0604020202020204" pitchFamily="34" charset="0"/>
                <a:cs typeface="Arial" panose="020B0604020202020204" pitchFamily="34" charset="0"/>
              </a:rPr>
              <a:t>: …</a:t>
            </a:r>
            <a:endParaRPr lang="en-US" sz="3000" dirty="0">
              <a:latin typeface="Arial" panose="020B0604020202020204" pitchFamily="34" charset="0"/>
              <a:cs typeface="Arial" panose="020B0604020202020204" pitchFamily="34" charset="0"/>
            </a:endParaRP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Vắng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mặt</a:t>
            </a:r>
            <a:r>
              <a:rPr lang="en-US" sz="3000" dirty="0">
                <a:latin typeface="Arial" panose="020B0604020202020204" pitchFamily="34" charset="0"/>
                <a:cs typeface="Arial" panose="020B0604020202020204" pitchFamily="34" charset="0"/>
              </a:rPr>
              <a:t>: …</a:t>
            </a:r>
            <a:endParaRPr lang="en-US" sz="3000" dirty="0">
              <a:latin typeface="Arial" panose="020B0604020202020204" pitchFamily="34" charset="0"/>
              <a:cs typeface="Arial" panose="020B0604020202020204" pitchFamily="34" charset="0"/>
            </a:endParaRPr>
          </a:p>
        </p:txBody>
      </p:sp>
      <p:sp>
        <p:nvSpPr>
          <p:cNvPr id="4" name="Title 1"/>
          <p:cNvSpPr txBox="1"/>
          <p:nvPr/>
        </p:nvSpPr>
        <p:spPr>
          <a:xfrm>
            <a:off x="768625" y="270153"/>
            <a:ext cx="6321287"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1. ỔN ĐỊNH TỔ CHỨC</a:t>
            </a:r>
            <a:endParaRPr lang="en-US" sz="3400" dirty="0">
              <a:solidFill>
                <a:srgbClr val="FF0000"/>
              </a:solidFill>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0825" y="971550"/>
            <a:ext cx="11757025" cy="5437505"/>
          </a:xfrm>
        </p:spPr>
        <p:txBody>
          <a:bodyPr>
            <a:noAutofit/>
          </a:bodyPr>
          <a:lstStyle/>
          <a:p>
            <a:pPr algn="l">
              <a:lnSpc>
                <a:spcPct val="150000"/>
              </a:lnSpc>
            </a:pPr>
            <a:r>
              <a:rPr lang="vi-VN" sz="3000" dirty="0">
                <a:latin typeface="Times New Roman" panose="02020603050405020304" charset="0"/>
                <a:cs typeface="Times New Roman" panose="02020603050405020304" charset="0"/>
                <a:sym typeface="+mn-ea"/>
              </a:rPr>
              <a:t> - </a:t>
            </a:r>
            <a:r>
              <a:rPr sz="3000" dirty="0">
                <a:latin typeface="Times New Roman" panose="02020603050405020304" charset="0"/>
                <a:cs typeface="Times New Roman" panose="02020603050405020304" charset="0"/>
                <a:sym typeface="+mn-ea"/>
              </a:rPr>
              <a:t>Thông báo cho PHHS nắm thời khóa biểu của lớp;</a:t>
            </a:r>
            <a:br>
              <a:rPr sz="3000" dirty="0">
                <a:latin typeface="Times New Roman" panose="02020603050405020304" charset="0"/>
                <a:cs typeface="Times New Roman" panose="02020603050405020304" charset="0"/>
                <a:sym typeface="+mn-ea"/>
              </a:rPr>
            </a:br>
            <a:r>
              <a:rPr sz="3000" dirty="0">
                <a:latin typeface="Times New Roman" panose="02020603050405020304" charset="0"/>
                <a:cs typeface="Times New Roman" panose="02020603050405020304" charset="0"/>
                <a:sym typeface="+mn-ea"/>
              </a:rPr>
              <a:t>- Kết quả học tập, rèn luyện của HS trong HKI/2018-2019;</a:t>
            </a:r>
            <a:br>
              <a:rPr sz="3000" dirty="0">
                <a:latin typeface="Times New Roman" panose="02020603050405020304" charset="0"/>
                <a:cs typeface="Times New Roman" panose="02020603050405020304" charset="0"/>
                <a:sym typeface="+mn-ea"/>
              </a:rPr>
            </a:br>
            <a:r>
              <a:rPr sz="3000" dirty="0">
                <a:latin typeface="Times New Roman" panose="02020603050405020304" charset="0"/>
                <a:cs typeface="Times New Roman" panose="02020603050405020304" charset="0"/>
                <a:sym typeface="+mn-ea"/>
              </a:rPr>
              <a:t>- Tình hình chung của lớp từ đầu HKII/2018-2019 đến nay;</a:t>
            </a:r>
            <a:br>
              <a:rPr sz="3000" dirty="0">
                <a:latin typeface="Times New Roman" panose="02020603050405020304" charset="0"/>
                <a:cs typeface="Times New Roman" panose="02020603050405020304" charset="0"/>
                <a:sym typeface="+mn-ea"/>
              </a:rPr>
            </a:br>
            <a:r>
              <a:rPr sz="3000" dirty="0">
                <a:latin typeface="Times New Roman" panose="02020603050405020304" charset="0"/>
                <a:cs typeface="Times New Roman" panose="02020603050405020304" charset="0"/>
                <a:sym typeface="+mn-ea"/>
              </a:rPr>
              <a:t>- Thông báo kế hoạch thi, tổng kết HKII/2018-2019;</a:t>
            </a:r>
            <a:br>
              <a:rPr sz="3000" dirty="0">
                <a:latin typeface="Times New Roman" panose="02020603050405020304" charset="0"/>
                <a:cs typeface="Times New Roman" panose="02020603050405020304" charset="0"/>
                <a:sym typeface="+mn-ea"/>
              </a:rPr>
            </a:br>
            <a:r>
              <a:rPr sz="3000" dirty="0">
                <a:latin typeface="Times New Roman" panose="02020603050405020304" charset="0"/>
                <a:cs typeface="Times New Roman" panose="02020603050405020304" charset="0"/>
                <a:sym typeface="+mn-ea"/>
              </a:rPr>
              <a:t>- Thông báo đóng học phí HKII/2018-2019 và những khoản chưa đóng</a:t>
            </a:r>
            <a:r>
              <a:rPr lang="vi-VN" sz="3000" dirty="0">
                <a:latin typeface="Times New Roman" panose="02020603050405020304" charset="0"/>
                <a:cs typeface="Times New Roman" panose="02020603050405020304" charset="0"/>
                <a:sym typeface="+mn-ea"/>
              </a:rPr>
              <a:t>;</a:t>
            </a:r>
            <a:br>
              <a:rPr sz="3000" dirty="0">
                <a:latin typeface="Times New Roman" panose="02020603050405020304" charset="0"/>
                <a:cs typeface="Times New Roman" panose="02020603050405020304" charset="0"/>
                <a:sym typeface="+mn-ea"/>
              </a:rPr>
            </a:br>
            <a:r>
              <a:rPr sz="3000" dirty="0">
                <a:latin typeface="Times New Roman" panose="02020603050405020304" charset="0"/>
                <a:cs typeface="Times New Roman" panose="02020603050405020304" charset="0"/>
                <a:sym typeface="+mn-ea"/>
              </a:rPr>
              <a:t>- Đăng ký học trả nợ môn (Có thể tổ chức các lớp học vào học kỳ hè).</a:t>
            </a:r>
            <a:endParaRPr lang="en-US" sz="3000" dirty="0">
              <a:latin typeface="Arial" panose="020B0604020202020204" pitchFamily="34" charset="0"/>
              <a:cs typeface="Arial" panose="020B0604020202020204" pitchFamily="34" charset="0"/>
            </a:endParaRPr>
          </a:p>
        </p:txBody>
      </p:sp>
      <p:sp>
        <p:nvSpPr>
          <p:cNvPr id="4" name="Title 1"/>
          <p:cNvSpPr txBox="1"/>
          <p:nvPr/>
        </p:nvSpPr>
        <p:spPr>
          <a:xfrm>
            <a:off x="768625" y="274320"/>
            <a:ext cx="763242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2. LÝ DO TỔ CHỨC CUỘC HỌP</a:t>
            </a:r>
            <a:endParaRPr lang="en-US" sz="3400" dirty="0">
              <a:solidFill>
                <a:srgbClr val="FF0000"/>
              </a:solidFill>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625" y="896039"/>
            <a:ext cx="9170505" cy="768626"/>
          </a:xfrm>
        </p:spPr>
        <p:txBody>
          <a:bodyPr>
            <a:noAutofit/>
          </a:bodyPr>
          <a:lstStyle/>
          <a:p>
            <a:pPr algn="just">
              <a:lnSpc>
                <a:spcPct val="100000"/>
              </a:lnSpc>
            </a:pPr>
            <a:r>
              <a:rPr lang="en-US" sz="3200" u="sng" dirty="0" err="1"/>
              <a:t>Đánh</a:t>
            </a:r>
            <a:r>
              <a:rPr lang="en-US" sz="3200" u="sng" dirty="0"/>
              <a:t> </a:t>
            </a:r>
            <a:r>
              <a:rPr lang="en-US" sz="3200" u="sng" dirty="0" err="1"/>
              <a:t>giá</a:t>
            </a:r>
            <a:r>
              <a:rPr lang="en-US" sz="3200" u="sng" dirty="0"/>
              <a:t> </a:t>
            </a:r>
            <a:r>
              <a:rPr lang="en-US" sz="3200" u="sng" dirty="0" err="1"/>
              <a:t>chung</a:t>
            </a:r>
            <a:r>
              <a:rPr lang="en-US" sz="3200" u="sng" dirty="0"/>
              <a:t>:</a:t>
            </a:r>
            <a:endParaRPr lang="en-US" sz="3200" u="sng" dirty="0"/>
          </a:p>
        </p:txBody>
      </p:sp>
      <p:sp>
        <p:nvSpPr>
          <p:cNvPr id="4" name="Title 1"/>
          <p:cNvSpPr txBox="1"/>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3. BÁO CÁO TÌNH HÌNH HỌC TẬP – RÈN LUYỆN</a:t>
            </a:r>
            <a:endParaRPr lang="en-US" sz="3400" dirty="0">
              <a:solidFill>
                <a:srgbClr val="FF0000"/>
              </a:solidFill>
              <a:latin typeface="Arial" panose="020B0604020202020204" pitchFamily="34" charset="0"/>
              <a:cs typeface="Arial" panose="020B0604020202020204" pitchFamily="34" charset="0"/>
            </a:endParaRPr>
          </a:p>
        </p:txBody>
      </p:sp>
      <p:sp>
        <p:nvSpPr>
          <p:cNvPr id="5" name="Subtitle 2"/>
          <p:cNvSpPr txBox="1"/>
          <p:nvPr/>
        </p:nvSpPr>
        <p:spPr>
          <a:xfrm>
            <a:off x="768625" y="166466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b="1" dirty="0" err="1">
                <a:latin typeface="Times New Roman" panose="02020603050405020304" charset="0"/>
                <a:cs typeface="Times New Roman" panose="02020603050405020304" charset="0"/>
              </a:rPr>
              <a:t>Chuyên</a:t>
            </a:r>
            <a:r>
              <a:rPr lang="en-US" b="1" dirty="0">
                <a:latin typeface="Times New Roman" panose="02020603050405020304" charset="0"/>
                <a:cs typeface="Times New Roman" panose="02020603050405020304" charset="0"/>
              </a:rPr>
              <a:t> </a:t>
            </a:r>
            <a:r>
              <a:rPr lang="en-US" b="1" dirty="0" err="1">
                <a:latin typeface="Times New Roman" panose="02020603050405020304" charset="0"/>
                <a:cs typeface="Times New Roman" panose="02020603050405020304" charset="0"/>
              </a:rPr>
              <a:t>cần</a:t>
            </a:r>
            <a:r>
              <a:rPr lang="en-US" b="1" dirty="0">
                <a:latin typeface="Times New Roman" panose="02020603050405020304" charset="0"/>
                <a:cs typeface="Times New Roman" panose="02020603050405020304" charset="0"/>
              </a:rPr>
              <a:t>:</a:t>
            </a:r>
            <a:r>
              <a:rPr lang="en-US" dirty="0">
                <a:latin typeface="Times New Roman" panose="02020603050405020304" charset="0"/>
                <a:cs typeface="Times New Roman" panose="02020603050405020304" charset="0"/>
              </a:rPr>
              <a:t> </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rPr>
              <a:t>Số</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học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sinh</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nghỉ</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học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nhiều</a:t>
            </a:r>
            <a:endParaRPr lang="en-US" dirty="0" err="1">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rPr>
              <a:t>Số</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học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sinh</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vắng</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trên</a:t>
            </a:r>
            <a:r>
              <a:rPr lang="en-US" dirty="0">
                <a:latin typeface="Times New Roman" panose="02020603050405020304" charset="0"/>
                <a:cs typeface="Times New Roman" panose="02020603050405020304" charset="0"/>
              </a:rPr>
              <a:t> </a:t>
            </a:r>
            <a:r>
              <a:rPr lang="vi-VN" altLang="en-US" dirty="0">
                <a:latin typeface="Times New Roman" panose="02020603050405020304" charset="0"/>
                <a:cs typeface="Times New Roman" panose="02020603050405020304" charset="0"/>
              </a:rPr>
              <a:t>3</a:t>
            </a:r>
            <a:r>
              <a:rPr lang="en-US" dirty="0">
                <a:latin typeface="Times New Roman" panose="02020603050405020304" charset="0"/>
                <a:cs typeface="Times New Roman" panose="02020603050405020304" charset="0"/>
              </a:rPr>
              <a:t>0% </a:t>
            </a:r>
            <a:r>
              <a:rPr lang="en-US" dirty="0" err="1">
                <a:latin typeface="Times New Roman" panose="02020603050405020304" charset="0"/>
                <a:cs typeface="Times New Roman" panose="02020603050405020304" charset="0"/>
              </a:rPr>
              <a:t>thời</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gian</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môn</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học </a:t>
            </a:r>
            <a:r>
              <a:rPr lang="vi-VN" altLang="en-US" dirty="0" err="1">
                <a:latin typeface="Times New Roman" panose="02020603050405020304" charset="0"/>
                <a:cs typeface="Times New Roman" panose="02020603050405020304" charset="0"/>
              </a:rPr>
              <a:t>sẽ bị cấm thi</a:t>
            </a:r>
            <a:endParaRPr lang="en-US" dirty="0">
              <a:latin typeface="Times New Roman" panose="02020603050405020304" charset="0"/>
              <a:cs typeface="Times New Roman" panose="02020603050405020304" charset="0"/>
            </a:endParaRPr>
          </a:p>
          <a:p>
            <a:pPr marL="457200" indent="-457200" algn="just">
              <a:lnSpc>
                <a:spcPct val="100000"/>
              </a:lnSpc>
              <a:buFontTx/>
              <a:buChar char="-"/>
            </a:pPr>
            <a:r>
              <a:rPr lang="en-US" b="1" dirty="0" err="1">
                <a:latin typeface="Times New Roman" panose="02020603050405020304" charset="0"/>
                <a:cs typeface="Times New Roman" panose="02020603050405020304" charset="0"/>
              </a:rPr>
              <a:t>Học</a:t>
            </a:r>
            <a:r>
              <a:rPr lang="en-US" b="1" dirty="0">
                <a:latin typeface="Times New Roman" panose="02020603050405020304" charset="0"/>
                <a:cs typeface="Times New Roman" panose="02020603050405020304" charset="0"/>
              </a:rPr>
              <a:t> </a:t>
            </a:r>
            <a:r>
              <a:rPr lang="en-US" b="1" dirty="0" err="1">
                <a:latin typeface="Times New Roman" panose="02020603050405020304" charset="0"/>
                <a:cs typeface="Times New Roman" panose="02020603050405020304" charset="0"/>
              </a:rPr>
              <a:t>tập</a:t>
            </a:r>
            <a:r>
              <a:rPr lang="en-US" b="1" dirty="0">
                <a:latin typeface="Times New Roman" panose="02020603050405020304" charset="0"/>
                <a:cs typeface="Times New Roman" panose="02020603050405020304" charset="0"/>
              </a:rPr>
              <a:t>:</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học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sinh</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cần</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nỗ</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lực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và</a:t>
            </a:r>
            <a:r>
              <a:rPr lang="en-US" dirty="0">
                <a:latin typeface="Times New Roman" panose="02020603050405020304" charset="0"/>
                <a:cs typeface="Times New Roman" panose="02020603050405020304" charset="0"/>
              </a:rPr>
              <a:t> ý </a:t>
            </a:r>
            <a:r>
              <a:rPr lang="en-US" dirty="0" err="1">
                <a:latin typeface="Times New Roman" panose="02020603050405020304" charset="0"/>
                <a:cs typeface="Times New Roman" panose="02020603050405020304" charset="0"/>
              </a:rPr>
              <a:t>thức</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hơn</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rPr>
              <a:t>Môn</a:t>
            </a:r>
            <a:r>
              <a:rPr lang="en-US" dirty="0">
                <a:latin typeface="Times New Roman" panose="02020603050405020304" charset="0"/>
                <a:cs typeface="Times New Roman" panose="02020603050405020304" charset="0"/>
              </a:rPr>
              <a:t> </a:t>
            </a:r>
            <a:r>
              <a:rPr lang="vi-VN" altLang="en-US" dirty="0">
                <a:latin typeface="Times New Roman" panose="02020603050405020304" charset="0"/>
                <a:cs typeface="Times New Roman" panose="02020603050405020304" charset="0"/>
              </a:rPr>
              <a:t>GDQP lý thuyết </a:t>
            </a:r>
            <a:r>
              <a:rPr lang="en-US" dirty="0">
                <a:latin typeface="Times New Roman" panose="02020603050405020304" charset="0"/>
                <a:cs typeface="Times New Roman" panose="02020603050405020304" charset="0"/>
              </a:rPr>
              <a:t>(</a:t>
            </a:r>
            <a:r>
              <a:rPr lang="vi-VN" altLang="en-US" dirty="0">
                <a:latin typeface="Times New Roman" panose="02020603050405020304" charset="0"/>
                <a:cs typeface="Times New Roman" panose="02020603050405020304" charset="0"/>
              </a:rPr>
              <a:t>Thầy Giang Phi Hùng</a:t>
            </a:r>
            <a:r>
              <a:rPr lang="en-US" dirty="0">
                <a:latin typeface="Times New Roman" panose="02020603050405020304" charset="0"/>
                <a:cs typeface="Times New Roman" panose="02020603050405020304" charset="0"/>
              </a:rPr>
              <a:t>)</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sym typeface="+mn-ea"/>
              </a:rPr>
              <a:t>Môn</a:t>
            </a:r>
            <a:r>
              <a:rPr lang="en-US" dirty="0">
                <a:latin typeface="Times New Roman" panose="02020603050405020304" charset="0"/>
                <a:cs typeface="Times New Roman" panose="02020603050405020304" charset="0"/>
                <a:sym typeface="+mn-ea"/>
              </a:rPr>
              <a:t> </a:t>
            </a:r>
            <a:r>
              <a:rPr lang="vi-VN" altLang="en-US" dirty="0">
                <a:latin typeface="Times New Roman" panose="02020603050405020304" charset="0"/>
                <a:cs typeface="Times New Roman" panose="02020603050405020304" charset="0"/>
                <a:sym typeface="+mn-ea"/>
              </a:rPr>
              <a:t>GDQP  thực hành (Thầy Võ Văn Đức)</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rPr>
              <a:t>Môn</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Toá</a:t>
            </a:r>
            <a:r>
              <a:rPr lang="en-US" dirty="0" err="1">
                <a:solidFill>
                  <a:schemeClr val="tx1"/>
                </a:solidFill>
                <a:latin typeface="Times New Roman" panose="02020603050405020304" charset="0"/>
                <a:cs typeface="Times New Roman" panose="02020603050405020304" charset="0"/>
              </a:rPr>
              <a:t>n </a:t>
            </a:r>
            <a:r>
              <a:rPr lang="vi-VN" altLang="en-US" dirty="0" err="1">
                <a:solidFill>
                  <a:schemeClr val="tx1"/>
                </a:solidFill>
                <a:latin typeface="Times New Roman" panose="02020603050405020304" charset="0"/>
                <a:cs typeface="Times New Roman" panose="02020603050405020304" charset="0"/>
              </a:rPr>
              <a:t>2 </a:t>
            </a:r>
            <a:r>
              <a:rPr lang="en-US" dirty="0">
                <a:solidFill>
                  <a:schemeClr val="tx1"/>
                </a:solidFill>
                <a:latin typeface="Times New Roman" panose="02020603050405020304" charset="0"/>
                <a:cs typeface="Times New Roman" panose="02020603050405020304" charset="0"/>
              </a:rPr>
              <a:t> (</a:t>
            </a:r>
            <a:r>
              <a:rPr lang="vi-VN" altLang="en-US" dirty="0" err="1">
                <a:solidFill>
                  <a:schemeClr val="tx1"/>
                </a:solidFill>
                <a:latin typeface="Times New Roman" panose="02020603050405020304" charset="0"/>
                <a:cs typeface="Times New Roman" panose="02020603050405020304" charset="0"/>
              </a:rPr>
              <a:t>Cô Hà Việt Hường</a:t>
            </a:r>
            <a:r>
              <a:rPr lang="en-US" dirty="0">
                <a:solidFill>
                  <a:schemeClr val="tx1"/>
                </a:solidFill>
                <a:latin typeface="Times New Roman" panose="02020603050405020304" charset="0"/>
                <a:cs typeface="Times New Roman" panose="02020603050405020304" charset="0"/>
              </a:rPr>
              <a:t>)</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r>
              <a:rPr lang="en-US" dirty="0" err="1">
                <a:latin typeface="Times New Roman" panose="02020603050405020304" charset="0"/>
                <a:cs typeface="Times New Roman" panose="02020603050405020304" charset="0"/>
              </a:rPr>
              <a:t>Môn</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Vật</a:t>
            </a:r>
            <a:r>
              <a:rPr lang="en-US" dirty="0">
                <a:latin typeface="Times New Roman" panose="02020603050405020304" charset="0"/>
                <a:cs typeface="Times New Roman" panose="02020603050405020304" charset="0"/>
              </a:rPr>
              <a:t> </a:t>
            </a:r>
            <a:r>
              <a:rPr lang="en-US" dirty="0" err="1">
                <a:latin typeface="Times New Roman" panose="02020603050405020304" charset="0"/>
                <a:cs typeface="Times New Roman" panose="02020603050405020304" charset="0"/>
              </a:rPr>
              <a:t>lý </a:t>
            </a:r>
            <a:r>
              <a:rPr lang="vi-VN" altLang="en-US" dirty="0" err="1">
                <a:latin typeface="Times New Roman" panose="02020603050405020304" charset="0"/>
                <a:cs typeface="Times New Roman" panose="02020603050405020304" charset="0"/>
              </a:rPr>
              <a:t>1 ( Cô Lê Thị Yến Nhung)</a:t>
            </a:r>
            <a:endParaRPr lang="en-US" dirty="0">
              <a:latin typeface="Times New Roman" panose="02020603050405020304" charset="0"/>
              <a:cs typeface="Times New Roman" panose="02020603050405020304" charset="0"/>
            </a:endParaRPr>
          </a:p>
          <a:p>
            <a:pPr marL="457200" indent="-457200" algn="just">
              <a:lnSpc>
                <a:spcPct val="100000"/>
              </a:lnSpc>
              <a:buFont typeface="Wingdings" panose="05000000000000000000" pitchFamily="2" charset="2"/>
              <a:buChar char="Ø"/>
            </a:pPr>
            <a:endParaRPr lang="en-US" dirty="0">
              <a:latin typeface="Times New Roman" panose="02020603050405020304" charset="0"/>
              <a:cs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838200" y="506095"/>
            <a:ext cx="10515600" cy="5671185"/>
          </a:xfrm>
        </p:spPr>
        <p:txBody>
          <a:bodyPr/>
          <a:p>
            <a:pPr marL="0" indent="0">
              <a:buNone/>
            </a:pPr>
            <a:r>
              <a:rPr lang="vi-VN" altLang="en-US">
                <a:latin typeface="Times New Roman" panose="02020603050405020304" charset="0"/>
                <a:cs typeface="Times New Roman" panose="02020603050405020304" charset="0"/>
              </a:rPr>
              <a:t>- Môn Ngữ Văn 2 (Cô Bùi Thị Ngọc Tuyền)</a:t>
            </a:r>
            <a:endParaRPr lang="vi-VN" altLang="en-US">
              <a:latin typeface="Times New Roman" panose="02020603050405020304" charset="0"/>
              <a:cs typeface="Times New Roman" panose="02020603050405020304" charset="0"/>
            </a:endParaRPr>
          </a:p>
          <a:p>
            <a:pPr marL="0" indent="0">
              <a:buNone/>
            </a:pPr>
            <a:r>
              <a:rPr lang="vi-VN" altLang="en-US">
                <a:latin typeface="Times New Roman" panose="02020603050405020304" charset="0"/>
                <a:cs typeface="Times New Roman" panose="02020603050405020304" charset="0"/>
              </a:rPr>
              <a:t>- Môn Chính trị (Cô Phan Thị Thùy Trang)</a:t>
            </a:r>
            <a:endParaRPr lang="vi-VN" altLang="en-US">
              <a:latin typeface="Times New Roman" panose="02020603050405020304" charset="0"/>
              <a:cs typeface="Times New Roman" panose="02020603050405020304" charset="0"/>
            </a:endParaRPr>
          </a:p>
          <a:p>
            <a:pPr marL="0" indent="0">
              <a:buNone/>
            </a:pPr>
            <a:r>
              <a:rPr lang="vi-VN" altLang="en-US">
                <a:latin typeface="Times New Roman" panose="02020603050405020304" charset="0"/>
                <a:cs typeface="Times New Roman" panose="02020603050405020304" charset="0"/>
              </a:rPr>
              <a:t>- Môn Nguyên lý kế toán (Cô Bùi Ánh Tuyết)</a:t>
            </a:r>
            <a:endParaRPr lang="vi-VN" altLang="en-US">
              <a:latin typeface="Times New Roman" panose="02020603050405020304" charset="0"/>
              <a:cs typeface="Times New Roman" panose="02020603050405020304" charset="0"/>
            </a:endParaRPr>
          </a:p>
          <a:p>
            <a:pPr marL="0" indent="0">
              <a:buNone/>
            </a:pPr>
            <a:r>
              <a:rPr lang="vi-VN" altLang="en-US">
                <a:latin typeface="Times New Roman" panose="02020603050405020304" charset="0"/>
                <a:cs typeface="Times New Roman" panose="02020603050405020304" charset="0"/>
              </a:rPr>
              <a:t>- Môn thể dục (Thầy Trần Văn Độ)</a:t>
            </a:r>
            <a:endParaRPr lang="vi-VN" altLang="en-US">
              <a:latin typeface="Times New Roman" panose="02020603050405020304" charset="0"/>
              <a:cs typeface="Times New Roman" panose="02020603050405020304" charset="0"/>
            </a:endParaRPr>
          </a:p>
          <a:p>
            <a:pPr marL="0" indent="0">
              <a:buNone/>
            </a:pPr>
            <a:r>
              <a:rPr lang="vi-VN" altLang="en-US">
                <a:latin typeface="Arial" panose="020B0604020202020204" pitchFamily="34" charset="0"/>
                <a:cs typeface="Times New Roman" panose="02020603050405020304" charset="0"/>
              </a:rPr>
              <a:t>♦</a:t>
            </a:r>
            <a:r>
              <a:rPr lang="vi-VN" altLang="en-US">
                <a:latin typeface="Times New Roman" panose="02020603050405020304" charset="0"/>
                <a:cs typeface="Times New Roman" panose="02020603050405020304" charset="0"/>
              </a:rPr>
              <a:t> Thời gian học tập học kỳ 2: Từ 31/12/2018 đến 11/5/2019;</a:t>
            </a:r>
            <a:endParaRPr lang="vi-VN" altLang="en-US">
              <a:latin typeface="Times New Roman" panose="02020603050405020304" charset="0"/>
              <a:cs typeface="Times New Roman" panose="02020603050405020304" charset="0"/>
            </a:endParaRPr>
          </a:p>
          <a:p>
            <a:pPr marL="0" indent="0">
              <a:buNone/>
            </a:pPr>
            <a:r>
              <a:rPr lang="vi-VN" altLang="en-US">
                <a:latin typeface="Arial" panose="020B0604020202020204" pitchFamily="34" charset="0"/>
                <a:cs typeface="Times New Roman" panose="02020603050405020304" charset="0"/>
                <a:sym typeface="+mn-ea"/>
              </a:rPr>
              <a:t>♦ </a:t>
            </a:r>
            <a:r>
              <a:rPr lang="vi-VN" altLang="en-US">
                <a:latin typeface="Times New Roman" panose="02020603050405020304" charset="0"/>
                <a:cs typeface="Times New Roman" panose="02020603050405020304" charset="0"/>
              </a:rPr>
              <a:t>Thi kết thúc HKII 2018 - 2019:</a:t>
            </a:r>
            <a:endParaRPr lang="vi-VN" altLang="en-US">
              <a:latin typeface="Times New Roman" panose="02020603050405020304" charset="0"/>
              <a:cs typeface="Times New Roman" panose="02020603050405020304" charset="0"/>
            </a:endParaRPr>
          </a:p>
          <a:p>
            <a:pPr marL="0" indent="0">
              <a:buNone/>
            </a:pPr>
            <a:r>
              <a:rPr lang="vi-VN" altLang="en-US">
                <a:latin typeface="Times New Roman" panose="02020603050405020304" charset="0"/>
                <a:cs typeface="Times New Roman" panose="02020603050405020304" charset="0"/>
              </a:rPr>
              <a:t> - Lần 1: 13/5/2019 - 01/6/2019</a:t>
            </a:r>
            <a:endParaRPr lang="vi-VN" altLang="en-US">
              <a:latin typeface="Times New Roman" panose="02020603050405020304" charset="0"/>
              <a:cs typeface="Times New Roman" panose="02020603050405020304" charset="0"/>
            </a:endParaRPr>
          </a:p>
          <a:p>
            <a:pPr marL="0" indent="0">
              <a:buNone/>
            </a:pPr>
            <a:r>
              <a:rPr lang="vi-VN" altLang="en-US">
                <a:latin typeface="Times New Roman" panose="02020603050405020304" charset="0"/>
                <a:cs typeface="Times New Roman" panose="02020603050405020304" charset="0"/>
              </a:rPr>
              <a:t>- Lần 2: 17/6/2019 - 22/6/2019</a:t>
            </a:r>
            <a:endParaRPr lang="vi-VN" altLang="en-US">
              <a:latin typeface="Times New Roman" panose="02020603050405020304" charset="0"/>
              <a:cs typeface="Times New Roman" panose="02020603050405020304" charset="0"/>
            </a:endParaRPr>
          </a:p>
          <a:p>
            <a:pPr marL="0" indent="0">
              <a:buNone/>
            </a:pPr>
            <a:r>
              <a:rPr lang="vi-VN" altLang="en-US">
                <a:latin typeface="Arial" panose="020B0604020202020204" pitchFamily="34" charset="0"/>
                <a:cs typeface="Times New Roman" panose="02020603050405020304" charset="0"/>
              </a:rPr>
              <a:t>♦ </a:t>
            </a:r>
            <a:r>
              <a:rPr lang="vi-VN" altLang="en-US">
                <a:latin typeface="Times New Roman" panose="02020603050405020304" charset="0"/>
                <a:cs typeface="Times New Roman" panose="02020603050405020304" charset="0"/>
              </a:rPr>
              <a:t>Nghỉ hè, tổ chức các lớp học lại trong hè: từ 24/6/2019</a:t>
            </a:r>
            <a:endParaRPr lang="vi-VN" altLang="en-US">
              <a:latin typeface="Times New Roman" panose="02020603050405020304" charset="0"/>
              <a:cs typeface="Times New Roman" panose="02020603050405020304" charset="0"/>
            </a:endParaRPr>
          </a:p>
          <a:p>
            <a:pPr marL="0" indent="0">
              <a:buNone/>
            </a:pPr>
            <a:endParaRPr lang="vi-VN" altLang="en-US">
              <a:latin typeface="Times New Roman" panose="02020603050405020304" charset="0"/>
              <a:cs typeface="Times New Roman" panose="020206030504050203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Content Placeholder 3"/>
          <p:cNvPicPr>
            <a:picLocks noChangeAspect="1"/>
          </p:cNvPicPr>
          <p:nvPr>
            <p:ph idx="1"/>
          </p:nvPr>
        </p:nvPicPr>
        <p:blipFill>
          <a:blip r:embed="rId1"/>
          <a:stretch>
            <a:fillRect/>
          </a:stretch>
        </p:blipFill>
        <p:spPr>
          <a:xfrm>
            <a:off x="993775" y="51435"/>
            <a:ext cx="9199245" cy="654939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Content Placeholder 3"/>
          <p:cNvPicPr>
            <a:picLocks noChangeAspect="1"/>
          </p:cNvPicPr>
          <p:nvPr>
            <p:ph idx="1"/>
          </p:nvPr>
        </p:nvPicPr>
        <p:blipFill>
          <a:blip r:embed="rId1"/>
          <a:stretch>
            <a:fillRect/>
          </a:stretch>
        </p:blipFill>
        <p:spPr>
          <a:xfrm>
            <a:off x="1181735" y="115570"/>
            <a:ext cx="9246235" cy="67360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THÔNG TIN LIÊN HỆ NHÀ TR</a:t>
            </a:r>
            <a:r>
              <a:rPr lang="vi-VN" sz="3400" dirty="0">
                <a:solidFill>
                  <a:srgbClr val="FF0000"/>
                </a:solidFill>
                <a:latin typeface="Arial" panose="020B0604020202020204" pitchFamily="34" charset="0"/>
                <a:cs typeface="Arial" panose="020B0604020202020204" pitchFamily="34" charset="0"/>
              </a:rPr>
              <a:t>Ư</a:t>
            </a:r>
            <a:r>
              <a:rPr lang="en-US" sz="3400" dirty="0">
                <a:solidFill>
                  <a:srgbClr val="FF0000"/>
                </a:solidFill>
                <a:latin typeface="Arial" panose="020B0604020202020204" pitchFamily="34" charset="0"/>
                <a:cs typeface="Arial" panose="020B0604020202020204" pitchFamily="34" charset="0"/>
              </a:rPr>
              <a:t>ỜNG</a:t>
            </a:r>
            <a:endParaRPr lang="en-US" sz="3400" dirty="0">
              <a:solidFill>
                <a:srgbClr val="FF0000"/>
              </a:solidFill>
              <a:latin typeface="Arial" panose="020B0604020202020204" pitchFamily="34" charset="0"/>
              <a:cs typeface="Arial" panose="020B0604020202020204" pitchFamily="34" charset="0"/>
            </a:endParaRPr>
          </a:p>
        </p:txBody>
      </p:sp>
      <p:sp>
        <p:nvSpPr>
          <p:cNvPr id="5" name="Subtitle 2"/>
          <p:cNvSpPr txBox="1"/>
          <p:nvPr/>
        </p:nvSpPr>
        <p:spPr>
          <a:xfrm>
            <a:off x="360680" y="749300"/>
            <a:ext cx="11353800" cy="599694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a:latin typeface="Times New Roman" panose="02020603050405020304" charset="0"/>
                <a:cs typeface="Times New Roman" panose="02020603050405020304" charset="0"/>
              </a:rPr>
              <a:t>Bảo hiểm tai nạn (Phòng Kế hoạch – Tài chính đã cung cấp thông tin đính kèm) Số điện thoại liên hệ Phòng Kế hoạch - Tài chính: 028.38119874;</a:t>
            </a:r>
            <a:endParaRPr lang="en-US" sz="2800">
              <a:latin typeface="Times New Roman" panose="02020603050405020304" charset="0"/>
              <a:cs typeface="Times New Roman" panose="02020603050405020304" charset="0"/>
            </a:endParaRPr>
          </a:p>
          <a:p>
            <a:pPr marL="457200" indent="-457200" algn="just">
              <a:lnSpc>
                <a:spcPct val="100000"/>
              </a:lnSpc>
              <a:buFontTx/>
              <a:buChar char="-"/>
            </a:pPr>
            <a:r>
              <a:rPr lang="en-US" sz="2800">
                <a:latin typeface="Times New Roman" panose="02020603050405020304" charset="0"/>
                <a:cs typeface="Times New Roman" panose="02020603050405020304" charset="0"/>
              </a:rPr>
              <a:t> Bảo hiểm y tế (Trung tâm Y tế đã cung cấp thông tin đính kèm); Số điện thoại liên hệ Trung tâm Y tế: 028.3811 0775 -103</a:t>
            </a:r>
            <a:endParaRPr lang="en-US" sz="2800">
              <a:latin typeface="Times New Roman" panose="02020603050405020304" charset="0"/>
              <a:cs typeface="Times New Roman" panose="02020603050405020304" charset="0"/>
            </a:endParaRPr>
          </a:p>
          <a:p>
            <a:pPr marL="457200" indent="-457200" algn="just">
              <a:lnSpc>
                <a:spcPct val="100000"/>
              </a:lnSpc>
              <a:buFontTx/>
              <a:buChar char="-"/>
            </a:pPr>
            <a:r>
              <a:rPr lang="en-US" sz="2800">
                <a:latin typeface="Times New Roman" panose="02020603050405020304" charset="0"/>
                <a:cs typeface="Times New Roman" panose="02020603050405020304" charset="0"/>
              </a:rPr>
              <a:t>Số điện thoại liên hệ Phòng Công tác Chính trị - HSSV: 028.38116847, Chuyên viên quản lý HS khối Trung cấp: Thầy Nguyễn Trung Dũng: 0358800688, Cô Lê Hà Giang: 0918806694, Thầy Bùi Đức Phước: 0327375175.</a:t>
            </a:r>
            <a:endParaRPr lang="en-US" sz="2800">
              <a:latin typeface="Times New Roman" panose="02020603050405020304" charset="0"/>
              <a:cs typeface="Times New Roman" panose="02020603050405020304" charset="0"/>
            </a:endParaRPr>
          </a:p>
          <a:p>
            <a:pPr marL="457200" indent="-457200" algn="just">
              <a:lnSpc>
                <a:spcPct val="100000"/>
              </a:lnSpc>
              <a:buFontTx/>
              <a:buChar char="-"/>
            </a:pPr>
            <a:r>
              <a:rPr lang="en-US" sz="2800">
                <a:latin typeface="Times New Roman" panose="02020603050405020304" charset="0"/>
                <a:cs typeface="Times New Roman" panose="02020603050405020304" charset="0"/>
              </a:rPr>
              <a:t>Địa chỉ email: lexuanthien123@yahoo.com.vn</a:t>
            </a:r>
            <a:endParaRPr lang="en-US" sz="2800">
              <a:latin typeface="Times New Roman" panose="02020603050405020304" charset="0"/>
              <a:cs typeface="Times New Roman" panose="02020603050405020304" charset="0"/>
            </a:endParaRPr>
          </a:p>
          <a:p>
            <a:pPr marL="457200" indent="-457200" algn="just">
              <a:lnSpc>
                <a:spcPct val="100000"/>
              </a:lnSpc>
              <a:buFontTx/>
              <a:buChar char="-"/>
            </a:pPr>
            <a:r>
              <a:rPr lang="en-US" sz="2800">
                <a:latin typeface="Times New Roman" panose="02020603050405020304" charset="0"/>
                <a:cs typeface="Times New Roman" panose="02020603050405020304" charset="0"/>
              </a:rPr>
              <a:t>Số điện thoại liên hệ Phòng Tuyển sinh – Đào tạo: ĐT: 028.38110521, Thầy Hồ Văn Sĩ: 0909617880.</a:t>
            </a:r>
            <a:endParaRPr lang="en-US" sz="2800">
              <a:latin typeface="Times New Roman" panose="02020603050405020304" charset="0"/>
              <a:cs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Đánh</a:t>
            </a:r>
            <a:r>
              <a:rPr lang="en-US" sz="3200" u="sng" dirty="0"/>
              <a:t> </a:t>
            </a:r>
            <a:r>
              <a:rPr lang="en-US" sz="3200" u="sng" dirty="0" err="1"/>
              <a:t>giá</a:t>
            </a:r>
            <a:r>
              <a:rPr lang="en-US" sz="3200" u="sng" dirty="0"/>
              <a:t> </a:t>
            </a:r>
            <a:r>
              <a:rPr lang="en-US" sz="3200" u="sng" dirty="0" err="1"/>
              <a:t>cụ</a:t>
            </a:r>
            <a:r>
              <a:rPr lang="en-US" sz="3200" u="sng" dirty="0"/>
              <a:t> </a:t>
            </a:r>
            <a:r>
              <a:rPr lang="en-US" sz="3200" u="sng" dirty="0" err="1"/>
              <a:t>thể</a:t>
            </a:r>
            <a:r>
              <a:rPr lang="en-US" sz="3200" u="sng" dirty="0"/>
              <a:t>:</a:t>
            </a:r>
            <a:endParaRPr lang="en-US" sz="3200" u="sng" dirty="0"/>
          </a:p>
        </p:txBody>
      </p:sp>
      <p:sp>
        <p:nvSpPr>
          <p:cNvPr id="5" name="Subtitle 2"/>
          <p:cNvSpPr txBox="1"/>
          <p:nvPr/>
        </p:nvSpPr>
        <p:spPr>
          <a:xfrm>
            <a:off x="768625" y="173603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b="1" dirty="0" err="1"/>
              <a:t>Ưu</a:t>
            </a:r>
            <a:r>
              <a:rPr lang="en-US" sz="2800" b="1" dirty="0"/>
              <a:t> </a:t>
            </a:r>
            <a:r>
              <a:rPr lang="en-US" sz="2800" b="1" dirty="0" err="1"/>
              <a:t>điểm</a:t>
            </a:r>
            <a:r>
              <a:rPr lang="en-US" sz="2800" b="1" dirty="0"/>
              <a:t>:</a:t>
            </a:r>
            <a:r>
              <a:rPr lang="en-US" sz="2800" dirty="0"/>
              <a:t> </a:t>
            </a:r>
            <a:endParaRPr lang="en-US" sz="2800" dirty="0"/>
          </a:p>
          <a:p>
            <a:pPr marL="457200" indent="-457200" algn="just">
              <a:lnSpc>
                <a:spcPct val="100000"/>
              </a:lnSpc>
              <a:buFont typeface="Wingdings" panose="05000000000000000000" pitchFamily="2" charset="2"/>
              <a:buChar char="Ø"/>
            </a:pPr>
            <a:r>
              <a:rPr lang="vi-VN" altLang="en-US" sz="2800" dirty="0" err="1">
                <a:latin typeface="Times New Roman" panose="02020603050405020304" charset="0"/>
                <a:cs typeface="Times New Roman" panose="02020603050405020304" charset="0"/>
              </a:rPr>
              <a:t>Một số em có</a:t>
            </a:r>
            <a:r>
              <a:rPr lang="en-US" sz="2800" dirty="0">
                <a:latin typeface="Times New Roman" panose="02020603050405020304" charset="0"/>
                <a:cs typeface="Times New Roman" panose="02020603050405020304" charset="0"/>
              </a:rPr>
              <a:t> ý </a:t>
            </a:r>
            <a:r>
              <a:rPr lang="en-US" sz="2800" dirty="0" err="1">
                <a:latin typeface="Times New Roman" panose="02020603050405020304" charset="0"/>
                <a:cs typeface="Times New Roman" panose="02020603050405020304" charset="0"/>
              </a:rPr>
              <a:t>thức</a:t>
            </a:r>
            <a:r>
              <a:rPr lang="en-US" sz="2800" dirty="0">
                <a:latin typeface="Times New Roman" panose="02020603050405020304" charset="0"/>
                <a:cs typeface="Times New Roman" panose="02020603050405020304" charset="0"/>
              </a:rPr>
              <a:t> </a:t>
            </a:r>
            <a:r>
              <a:rPr lang="en-US" sz="2800" dirty="0" err="1">
                <a:latin typeface="Times New Roman" panose="02020603050405020304" charset="0"/>
                <a:cs typeface="Times New Roman" panose="02020603050405020304" charset="0"/>
              </a:rPr>
              <a:t>học</a:t>
            </a:r>
            <a:r>
              <a:rPr lang="en-US" sz="2800" dirty="0">
                <a:latin typeface="Times New Roman" panose="02020603050405020304" charset="0"/>
                <a:cs typeface="Times New Roman" panose="02020603050405020304" charset="0"/>
              </a:rPr>
              <a:t> </a:t>
            </a:r>
            <a:r>
              <a:rPr lang="en-US" sz="2800" dirty="0" err="1">
                <a:latin typeface="Times New Roman" panose="02020603050405020304" charset="0"/>
                <a:cs typeface="Times New Roman" panose="02020603050405020304" charset="0"/>
              </a:rPr>
              <a:t>tập</a:t>
            </a:r>
            <a:endParaRPr lang="en-US" sz="2800" dirty="0">
              <a:latin typeface="Times New Roman" panose="02020603050405020304" charset="0"/>
              <a:cs typeface="Times New Roman" panose="02020603050405020304" charset="0"/>
            </a:endParaRPr>
          </a:p>
          <a:p>
            <a:pPr marL="457200" indent="-457200" algn="just">
              <a:lnSpc>
                <a:spcPct val="100000"/>
              </a:lnSpc>
              <a:buFontTx/>
              <a:buChar char="-"/>
            </a:pPr>
            <a:r>
              <a:rPr lang="en-US" sz="2800" b="1" dirty="0" err="1"/>
              <a:t>Hạn</a:t>
            </a:r>
            <a:r>
              <a:rPr lang="en-US" sz="2800" b="1" dirty="0"/>
              <a:t> </a:t>
            </a:r>
            <a:r>
              <a:rPr lang="en-US" sz="2800" b="1" dirty="0" err="1"/>
              <a:t>chế</a:t>
            </a:r>
            <a:r>
              <a:rPr lang="en-US" sz="2800" b="1" dirty="0"/>
              <a:t>:</a:t>
            </a:r>
            <a:endParaRPr lang="en-US" sz="2800" dirty="0"/>
          </a:p>
          <a:p>
            <a:pPr marL="457200" indent="-457200" algn="just">
              <a:lnSpc>
                <a:spcPct val="100000"/>
              </a:lnSpc>
              <a:buFont typeface="Wingdings" panose="05000000000000000000" pitchFamily="2" charset="2"/>
              <a:buChar char="Ø"/>
            </a:pPr>
            <a:r>
              <a:rPr lang="en-US" sz="2800" dirty="0" err="1"/>
              <a:t>Nói</a:t>
            </a:r>
            <a:r>
              <a:rPr lang="en-US" sz="2800" dirty="0"/>
              <a:t> </a:t>
            </a:r>
            <a:r>
              <a:rPr lang="en-US" sz="2800" dirty="0" err="1"/>
              <a:t>chuyện</a:t>
            </a:r>
            <a:r>
              <a:rPr lang="en-US" sz="2800" dirty="0"/>
              <a:t> </a:t>
            </a:r>
            <a:r>
              <a:rPr lang="en-US" sz="2800" dirty="0" err="1"/>
              <a:t>riêng</a:t>
            </a:r>
            <a:r>
              <a:rPr lang="en-US" sz="2800" dirty="0"/>
              <a:t> </a:t>
            </a:r>
            <a:r>
              <a:rPr lang="en-US" sz="2800" dirty="0" err="1"/>
              <a:t>trong</a:t>
            </a:r>
            <a:r>
              <a:rPr lang="en-US" sz="2800" dirty="0"/>
              <a:t> </a:t>
            </a:r>
            <a:r>
              <a:rPr lang="en-US" sz="2800" dirty="0" err="1"/>
              <a:t>lớp</a:t>
            </a:r>
            <a:endParaRPr lang="en-US" sz="2800" dirty="0"/>
          </a:p>
          <a:p>
            <a:pPr marL="457200" indent="-457200" algn="just">
              <a:lnSpc>
                <a:spcPct val="100000"/>
              </a:lnSpc>
              <a:buFont typeface="Wingdings" panose="05000000000000000000" pitchFamily="2" charset="2"/>
              <a:buChar char="Ø"/>
            </a:pPr>
            <a:r>
              <a:rPr lang="en-US" sz="2800" dirty="0" err="1"/>
              <a:t>Sử</a:t>
            </a:r>
            <a:r>
              <a:rPr lang="en-US" sz="2800" dirty="0"/>
              <a:t> </a:t>
            </a:r>
            <a:r>
              <a:rPr lang="en-US" sz="2800" dirty="0" err="1"/>
              <a:t>dụng</a:t>
            </a:r>
            <a:r>
              <a:rPr lang="en-US" sz="2800" dirty="0"/>
              <a:t> </a:t>
            </a:r>
            <a:r>
              <a:rPr lang="en-US" sz="2800" dirty="0" err="1"/>
              <a:t>điện</a:t>
            </a:r>
            <a:r>
              <a:rPr lang="en-US" sz="2800" dirty="0"/>
              <a:t> </a:t>
            </a:r>
            <a:r>
              <a:rPr lang="en-US" sz="2800" dirty="0" err="1"/>
              <a:t>thoại</a:t>
            </a:r>
            <a:r>
              <a:rPr lang="en-US" sz="2800" dirty="0"/>
              <a:t> </a:t>
            </a:r>
            <a:r>
              <a:rPr lang="en-US" sz="2800" dirty="0" err="1"/>
              <a:t>trong</a:t>
            </a:r>
            <a:r>
              <a:rPr lang="en-US" sz="2800" dirty="0"/>
              <a:t> </a:t>
            </a:r>
            <a:r>
              <a:rPr lang="en-US" sz="2800" dirty="0" err="1"/>
              <a:t>lớp</a:t>
            </a:r>
            <a:r>
              <a:rPr lang="en-US" sz="2800" dirty="0"/>
              <a:t>.</a:t>
            </a:r>
            <a:endParaRPr lang="en-US" sz="2800" dirty="0"/>
          </a:p>
          <a:p>
            <a:pPr marL="457200" indent="-457200" algn="just">
              <a:lnSpc>
                <a:spcPct val="100000"/>
              </a:lnSpc>
              <a:buFont typeface="Wingdings" panose="05000000000000000000" pitchFamily="2" charset="2"/>
              <a:buChar char="Ø"/>
            </a:pPr>
            <a:r>
              <a:rPr lang="vi-VN" altLang="en-US" sz="2800" dirty="0">
                <a:latin typeface="Times New Roman" panose="02020603050405020304" charset="0"/>
                <a:cs typeface="Times New Roman" panose="02020603050405020304" charset="0"/>
              </a:rPr>
              <a:t>Nghỉ học và cúp tiết rất nhiều</a:t>
            </a:r>
            <a:r>
              <a:rPr lang="vi-VN" altLang="en-US" sz="2800" dirty="0"/>
              <a:t>.</a:t>
            </a:r>
            <a:endParaRPr lang="vi-VN" altLang="en-US" sz="2800" dirty="0"/>
          </a:p>
          <a:p>
            <a:pPr marL="457200" indent="-457200" algn="just">
              <a:lnSpc>
                <a:spcPct val="100000"/>
              </a:lnSpc>
              <a:buFont typeface="Wingdings" panose="05000000000000000000" pitchFamily="2" charset="2"/>
              <a:buChar char="Ø"/>
            </a:pPr>
            <a:r>
              <a:rPr lang="vi-VN" altLang="en-US" sz="2800" dirty="0">
                <a:latin typeface="Times New Roman" panose="02020603050405020304" charset="0"/>
                <a:cs typeface="Times New Roman" panose="02020603050405020304" charset="0"/>
              </a:rPr>
              <a:t>Một số bạn đánh và tham gia vào nhóm đánh các bạn trong lớp.</a:t>
            </a:r>
            <a:r>
              <a:rPr lang="en-US" sz="2800" dirty="0">
                <a:latin typeface="Times New Roman" panose="02020603050405020304" charset="0"/>
                <a:cs typeface="Times New Roman" panose="02020603050405020304" charset="0"/>
              </a:rPr>
              <a:t> </a:t>
            </a:r>
            <a:endParaRPr lang="en-US" sz="2800" dirty="0">
              <a:latin typeface="Times New Roman" panose="02020603050405020304" charset="0"/>
              <a:cs typeface="Times New Roman" panose="02020603050405020304" charset="0"/>
            </a:endParaRPr>
          </a:p>
          <a:p>
            <a:pPr algn="just">
              <a:lnSpc>
                <a:spcPct val="100000"/>
              </a:lnSpc>
            </a:pPr>
            <a:endParaRPr lang="en-US" sz="2800" dirty="0">
              <a:latin typeface="Times New Roman" panose="02020603050405020304" charset="0"/>
              <a:cs typeface="Times New Roman" panose="02020603050405020304" charset="0"/>
            </a:endParaRPr>
          </a:p>
        </p:txBody>
      </p:sp>
      <p:sp>
        <p:nvSpPr>
          <p:cNvPr id="6" name="Title 1"/>
          <p:cNvSpPr txBox="1"/>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3. BÁO CÁO TÌNH HÌNH HỌC TẬP – RÈN LUYỆN</a:t>
            </a:r>
            <a:endParaRPr lang="en-US" sz="3400" dirty="0">
              <a:solidFill>
                <a:srgbClr val="FF0000"/>
              </a:solidFill>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0" y="28135"/>
            <a:ext cx="12192000" cy="746994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1" cstate="print">
            <a:extLst>
              <a:ext uri="{28A0092B-C50C-407E-A947-70E740481C1C}">
                <a14:useLocalDpi xmlns:a14="http://schemas.microsoft.com/office/drawing/2010/main" val="0"/>
              </a:ext>
            </a:extLst>
          </a:blip>
          <a:stretch>
            <a:fillRect/>
          </a:stretch>
        </p:blipFill>
        <p:spPr>
          <a:xfrm>
            <a:off x="573129" y="533485"/>
            <a:ext cx="11173394" cy="60220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nhà</a:t>
            </a:r>
            <a:r>
              <a:rPr lang="en-US" sz="3200" u="sng" dirty="0"/>
              <a:t> </a:t>
            </a:r>
            <a:r>
              <a:rPr lang="en-US" sz="3200" u="sng" dirty="0" err="1"/>
              <a:t>tr</a:t>
            </a:r>
            <a:r>
              <a:rPr lang="vi-VN" sz="3200" u="sng" dirty="0"/>
              <a:t>ư</a:t>
            </a:r>
            <a:r>
              <a:rPr lang="en-US" sz="3200" u="sng" dirty="0" err="1"/>
              <a:t>ờng</a:t>
            </a:r>
            <a:r>
              <a:rPr lang="en-US" sz="3200" u="sng" dirty="0"/>
              <a:t>:</a:t>
            </a:r>
            <a:endParaRPr lang="en-US" sz="3200" u="sng" dirty="0"/>
          </a:p>
        </p:txBody>
      </p:sp>
      <p:sp>
        <p:nvSpPr>
          <p:cNvPr id="4" name="Title 1"/>
          <p:cNvSpPr txBox="1"/>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endParaRPr lang="en-US" sz="3600" dirty="0">
              <a:solidFill>
                <a:srgbClr val="FF0000"/>
              </a:solidFill>
            </a:endParaRPr>
          </a:p>
        </p:txBody>
      </p:sp>
      <p:sp>
        <p:nvSpPr>
          <p:cNvPr id="5" name="Subtitle 2"/>
          <p:cNvSpPr txBox="1"/>
          <p:nvPr/>
        </p:nvSpPr>
        <p:spPr>
          <a:xfrm>
            <a:off x="768625" y="173603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dirty="0" err="1"/>
              <a:t>Thông</a:t>
            </a:r>
            <a:r>
              <a:rPr lang="en-US" sz="2800" dirty="0"/>
              <a:t> qua </a:t>
            </a:r>
            <a:r>
              <a:rPr lang="en-US" sz="2800" dirty="0" err="1"/>
              <a:t>trang</a:t>
            </a:r>
            <a:r>
              <a:rPr lang="en-US" sz="2800" dirty="0"/>
              <a:t> web </a:t>
            </a:r>
            <a:r>
              <a:rPr lang="en-US" sz="2800" dirty="0" err="1"/>
              <a:t>của</a:t>
            </a:r>
            <a:r>
              <a:rPr lang="en-US" sz="2800" dirty="0"/>
              <a:t> </a:t>
            </a:r>
            <a:r>
              <a:rPr lang="en-US" sz="2800" dirty="0" err="1"/>
              <a:t>tr</a:t>
            </a:r>
            <a:r>
              <a:rPr lang="vi-VN" sz="2800" dirty="0"/>
              <a:t>ư</a:t>
            </a:r>
            <a:r>
              <a:rPr lang="en-US" sz="2800" dirty="0" err="1"/>
              <a:t>ờng</a:t>
            </a:r>
            <a:r>
              <a:rPr lang="en-US" sz="2800" dirty="0"/>
              <a:t> </a:t>
            </a:r>
            <a:r>
              <a:rPr lang="en-US" sz="2800" dirty="0" err="1"/>
              <a:t>tại</a:t>
            </a:r>
            <a:r>
              <a:rPr lang="en-US" sz="2800" dirty="0"/>
              <a:t> </a:t>
            </a:r>
            <a:r>
              <a:rPr lang="en-US" sz="2800" dirty="0" err="1"/>
              <a:t>địa</a:t>
            </a:r>
            <a:r>
              <a:rPr lang="en-US" sz="2800" dirty="0"/>
              <a:t> </a:t>
            </a:r>
            <a:r>
              <a:rPr lang="en-US" sz="2800" dirty="0" err="1"/>
              <a:t>chỉ</a:t>
            </a:r>
            <a:r>
              <a:rPr lang="en-US" sz="2800" dirty="0"/>
              <a:t> </a:t>
            </a:r>
            <a:r>
              <a:rPr lang="en-US" sz="2800" dirty="0">
                <a:hlinkClick r:id="rId1"/>
              </a:rPr>
              <a:t>www.lttc.edu.vn</a:t>
            </a:r>
            <a:r>
              <a:rPr lang="en-US" sz="2800" dirty="0"/>
              <a:t> </a:t>
            </a:r>
            <a:endParaRPr lang="en-US" sz="2800" dirty="0"/>
          </a:p>
          <a:p>
            <a:pPr marL="457200" indent="-457200" algn="just">
              <a:lnSpc>
                <a:spcPct val="100000"/>
              </a:lnSpc>
              <a:buFontTx/>
              <a:buChar char="-"/>
            </a:pPr>
            <a:r>
              <a:rPr lang="en-US" sz="2800" dirty="0"/>
              <a:t>GVCN </a:t>
            </a:r>
            <a:r>
              <a:rPr lang="en-US" sz="2800" dirty="0" err="1"/>
              <a:t>tâm</a:t>
            </a:r>
            <a:r>
              <a:rPr lang="en-US" sz="2800" dirty="0"/>
              <a:t> </a:t>
            </a:r>
            <a:r>
              <a:rPr lang="en-US" sz="2800" dirty="0" err="1"/>
              <a:t>quyết</a:t>
            </a:r>
            <a:r>
              <a:rPr lang="en-US" sz="2800" dirty="0"/>
              <a:t> </a:t>
            </a:r>
            <a:r>
              <a:rPr lang="en-US" sz="2800" dirty="0" err="1"/>
              <a:t>với</a:t>
            </a:r>
            <a:r>
              <a:rPr lang="en-US" sz="2800" dirty="0"/>
              <a:t> </a:t>
            </a:r>
            <a:r>
              <a:rPr lang="en-US" sz="2800" dirty="0" err="1"/>
              <a:t>nghề</a:t>
            </a:r>
            <a:r>
              <a:rPr lang="en-US" sz="2800" dirty="0"/>
              <a:t> </a:t>
            </a:r>
            <a:r>
              <a:rPr lang="en-US" sz="2800" dirty="0" err="1"/>
              <a:t>nghiệp,nắm</a:t>
            </a:r>
            <a:r>
              <a:rPr lang="en-US" sz="2800" dirty="0"/>
              <a:t> </a:t>
            </a:r>
            <a:r>
              <a:rPr lang="en-US" sz="2800" dirty="0" err="1"/>
              <a:t>vững</a:t>
            </a:r>
            <a:r>
              <a:rPr lang="en-US" sz="2800" dirty="0"/>
              <a:t> </a:t>
            </a:r>
            <a:r>
              <a:rPr lang="en-US" sz="2800" dirty="0" err="1"/>
              <a:t>các</a:t>
            </a:r>
            <a:r>
              <a:rPr lang="en-US" sz="2800" dirty="0"/>
              <a:t> </a:t>
            </a:r>
            <a:r>
              <a:rPr lang="en-US" sz="2800" dirty="0" err="1"/>
              <a:t>quy</a:t>
            </a:r>
            <a:r>
              <a:rPr lang="en-US" sz="2800" dirty="0"/>
              <a:t> </a:t>
            </a:r>
            <a:r>
              <a:rPr lang="en-US" sz="2800" dirty="0" err="1"/>
              <a:t>định</a:t>
            </a:r>
            <a:r>
              <a:rPr lang="en-US" sz="2800" dirty="0"/>
              <a:t> </a:t>
            </a:r>
            <a:r>
              <a:rPr lang="en-US" sz="2800" dirty="0" err="1"/>
              <a:t>liên</a:t>
            </a:r>
            <a:r>
              <a:rPr lang="en-US" sz="2800" dirty="0"/>
              <a:t> </a:t>
            </a:r>
            <a:r>
              <a:rPr lang="en-US" sz="2800" dirty="0" err="1"/>
              <a:t>quan</a:t>
            </a:r>
            <a:r>
              <a:rPr lang="en-US" sz="2800" dirty="0"/>
              <a:t> </a:t>
            </a:r>
            <a:r>
              <a:rPr lang="en-US" sz="2800" dirty="0" err="1"/>
              <a:t>đến</a:t>
            </a:r>
            <a:r>
              <a:rPr lang="en-US" sz="2800" dirty="0"/>
              <a:t> HS</a:t>
            </a:r>
            <a:endParaRPr lang="en-US" sz="2800" dirty="0"/>
          </a:p>
          <a:p>
            <a:pPr marL="457200" indent="-457200" algn="just">
              <a:lnSpc>
                <a:spcPct val="100000"/>
              </a:lnSpc>
              <a:buFontTx/>
              <a:buChar char="-"/>
            </a:pPr>
            <a:r>
              <a:rPr lang="en-US" sz="2800" dirty="0" err="1"/>
              <a:t>Nhà</a:t>
            </a:r>
            <a:r>
              <a:rPr lang="en-US" sz="2800" dirty="0"/>
              <a:t> </a:t>
            </a:r>
            <a:r>
              <a:rPr lang="en-US" sz="2800" dirty="0" err="1"/>
              <a:t>tr</a:t>
            </a:r>
            <a:r>
              <a:rPr lang="vi-VN" sz="2800" dirty="0"/>
              <a:t>ư</a:t>
            </a:r>
            <a:r>
              <a:rPr lang="en-US" sz="2800" dirty="0" err="1"/>
              <a:t>ờng</a:t>
            </a:r>
            <a:r>
              <a:rPr lang="en-US" sz="2800" dirty="0"/>
              <a:t> </a:t>
            </a:r>
            <a:r>
              <a:rPr lang="en-US" sz="2800" dirty="0" err="1"/>
              <a:t>cung</a:t>
            </a:r>
            <a:r>
              <a:rPr lang="en-US" sz="2800" dirty="0"/>
              <a:t> </a:t>
            </a:r>
            <a:r>
              <a:rPr lang="en-US" sz="2800" dirty="0" err="1"/>
              <a:t>cấp</a:t>
            </a:r>
            <a:r>
              <a:rPr lang="en-US" sz="2800" dirty="0"/>
              <a:t> </a:t>
            </a:r>
            <a:r>
              <a:rPr lang="en-US" sz="2800" dirty="0" err="1"/>
              <a:t>kiến</a:t>
            </a:r>
            <a:r>
              <a:rPr lang="en-US" sz="2800" dirty="0"/>
              <a:t> </a:t>
            </a:r>
            <a:r>
              <a:rPr lang="en-US" sz="2800" dirty="0" err="1"/>
              <a:t>thức</a:t>
            </a:r>
            <a:r>
              <a:rPr lang="en-US" sz="2800" dirty="0"/>
              <a:t> </a:t>
            </a:r>
            <a:r>
              <a:rPr lang="en-US" sz="2800" dirty="0" err="1"/>
              <a:t>chuyên</a:t>
            </a:r>
            <a:r>
              <a:rPr lang="en-US" sz="2800" dirty="0"/>
              <a:t> </a:t>
            </a:r>
            <a:r>
              <a:rPr lang="en-US" sz="2800" dirty="0" err="1"/>
              <a:t>môn</a:t>
            </a:r>
            <a:r>
              <a:rPr lang="en-US" sz="2800" dirty="0"/>
              <a:t>, </a:t>
            </a:r>
            <a:r>
              <a:rPr lang="en-US" sz="2800" dirty="0" err="1"/>
              <a:t>kỹ</a:t>
            </a:r>
            <a:r>
              <a:rPr lang="en-US" sz="2800" dirty="0"/>
              <a:t> </a:t>
            </a:r>
            <a:r>
              <a:rPr lang="en-US" sz="2800" dirty="0" err="1"/>
              <a:t>năng</a:t>
            </a:r>
            <a:r>
              <a:rPr lang="en-US" sz="2800" dirty="0"/>
              <a:t> </a:t>
            </a:r>
            <a:r>
              <a:rPr lang="en-US" sz="2800" dirty="0" err="1"/>
              <a:t>nghề</a:t>
            </a:r>
            <a:r>
              <a:rPr lang="en-US" sz="2800" dirty="0"/>
              <a:t> </a:t>
            </a:r>
            <a:r>
              <a:rPr lang="en-US" sz="2800" dirty="0" err="1"/>
              <a:t>nghiệp</a:t>
            </a:r>
            <a:r>
              <a:rPr lang="en-US" sz="2800" dirty="0"/>
              <a:t>, </a:t>
            </a:r>
            <a:r>
              <a:rPr lang="en-US" sz="2800" dirty="0" err="1"/>
              <a:t>kỹ</a:t>
            </a:r>
            <a:r>
              <a:rPr lang="en-US" sz="2800" dirty="0"/>
              <a:t> </a:t>
            </a:r>
            <a:r>
              <a:rPr lang="en-US" sz="2800" dirty="0" err="1"/>
              <a:t>năng</a:t>
            </a:r>
            <a:r>
              <a:rPr lang="en-US" sz="2800" dirty="0"/>
              <a:t> </a:t>
            </a:r>
            <a:r>
              <a:rPr lang="en-US" sz="2800" dirty="0" err="1"/>
              <a:t>sống</a:t>
            </a:r>
            <a:r>
              <a:rPr lang="en-US" sz="2800" dirty="0"/>
              <a:t> </a:t>
            </a:r>
            <a:r>
              <a:rPr lang="en-US" sz="2800" dirty="0" err="1"/>
              <a:t>và</a:t>
            </a:r>
            <a:r>
              <a:rPr lang="en-US" sz="2800" dirty="0"/>
              <a:t> </a:t>
            </a:r>
            <a:r>
              <a:rPr lang="en-US" sz="2800" dirty="0" err="1"/>
              <a:t>xây</a:t>
            </a:r>
            <a:r>
              <a:rPr lang="en-US" sz="2800" dirty="0"/>
              <a:t> </a:t>
            </a:r>
            <a:r>
              <a:rPr lang="en-US" sz="2800" dirty="0" err="1"/>
              <a:t>dựng</a:t>
            </a:r>
            <a:r>
              <a:rPr lang="en-US" sz="2800" dirty="0"/>
              <a:t> </a:t>
            </a:r>
            <a:r>
              <a:rPr lang="en-US" sz="2800" dirty="0" err="1"/>
              <a:t>thái</a:t>
            </a:r>
            <a:r>
              <a:rPr lang="en-US" sz="2800" dirty="0"/>
              <a:t> </a:t>
            </a:r>
            <a:r>
              <a:rPr lang="en-US" sz="2800" dirty="0" err="1"/>
              <a:t>độ</a:t>
            </a:r>
            <a:r>
              <a:rPr lang="en-US" sz="2800" dirty="0"/>
              <a:t> </a:t>
            </a:r>
            <a:r>
              <a:rPr lang="en-US" sz="2800" dirty="0" err="1"/>
              <a:t>cho</a:t>
            </a:r>
            <a:r>
              <a:rPr lang="en-US" sz="2800" dirty="0"/>
              <a:t> </a:t>
            </a:r>
            <a:r>
              <a:rPr lang="en-US" sz="2800" dirty="0" err="1"/>
              <a:t>học</a:t>
            </a:r>
            <a:r>
              <a:rPr lang="en-US" sz="2800" dirty="0"/>
              <a:t> </a:t>
            </a:r>
            <a:r>
              <a:rPr lang="en-US" sz="2800" dirty="0" err="1"/>
              <a:t>sinh</a:t>
            </a:r>
            <a:endParaRPr lang="en-US" sz="2800" dirty="0"/>
          </a:p>
          <a:p>
            <a:pPr marL="457200" indent="-457200" algn="just">
              <a:lnSpc>
                <a:spcPct val="100000"/>
              </a:lnSpc>
              <a:buFontTx/>
              <a:buChar char="-"/>
            </a:pPr>
            <a:r>
              <a:rPr lang="en-US" sz="2800" dirty="0" err="1"/>
              <a:t>Nhà</a:t>
            </a:r>
            <a:r>
              <a:rPr lang="en-US" sz="2800" dirty="0"/>
              <a:t> </a:t>
            </a:r>
            <a:r>
              <a:rPr lang="en-US" sz="2800" dirty="0" err="1"/>
              <a:t>tr</a:t>
            </a:r>
            <a:r>
              <a:rPr lang="vi-VN" sz="2800" dirty="0"/>
              <a:t>ư</a:t>
            </a:r>
            <a:r>
              <a:rPr lang="en-US" sz="2800" dirty="0" err="1"/>
              <a:t>ờng</a:t>
            </a:r>
            <a:r>
              <a:rPr lang="en-US" sz="2800" dirty="0"/>
              <a:t> </a:t>
            </a:r>
            <a:r>
              <a:rPr lang="en-US" sz="2800" dirty="0" err="1"/>
              <a:t>xây</a:t>
            </a:r>
            <a:r>
              <a:rPr lang="en-US" sz="2800" dirty="0"/>
              <a:t> </a:t>
            </a:r>
            <a:r>
              <a:rPr lang="en-US" sz="2800" dirty="0" err="1"/>
              <a:t>dựng</a:t>
            </a:r>
            <a:r>
              <a:rPr lang="en-US" sz="2800" dirty="0"/>
              <a:t> </a:t>
            </a:r>
            <a:r>
              <a:rPr lang="en-US" sz="2800" dirty="0" err="1"/>
              <a:t>môi</a:t>
            </a:r>
            <a:r>
              <a:rPr lang="en-US" sz="2800" dirty="0"/>
              <a:t> </a:t>
            </a:r>
            <a:r>
              <a:rPr lang="en-US" sz="2800" dirty="0" err="1"/>
              <a:t>tr</a:t>
            </a:r>
            <a:r>
              <a:rPr lang="vi-VN" sz="2800" dirty="0"/>
              <a:t>ư</a:t>
            </a:r>
            <a:r>
              <a:rPr lang="en-US" sz="2800" dirty="0" err="1"/>
              <a:t>ờng</a:t>
            </a:r>
            <a:r>
              <a:rPr lang="en-US" sz="2800" dirty="0"/>
              <a:t> </a:t>
            </a:r>
            <a:r>
              <a:rPr lang="en-US" sz="2800" dirty="0" err="1"/>
              <a:t>văn</a:t>
            </a:r>
            <a:r>
              <a:rPr lang="en-US" sz="2800" dirty="0"/>
              <a:t> </a:t>
            </a:r>
            <a:r>
              <a:rPr lang="en-US" sz="2800" dirty="0" err="1"/>
              <a:t>hóa</a:t>
            </a:r>
            <a:r>
              <a:rPr lang="en-US" sz="2800" dirty="0"/>
              <a:t> </a:t>
            </a:r>
            <a:r>
              <a:rPr lang="en-US" sz="2800" dirty="0" err="1"/>
              <a:t>lành</a:t>
            </a:r>
            <a:r>
              <a:rPr lang="en-US" sz="2800" dirty="0"/>
              <a:t> </a:t>
            </a:r>
            <a:r>
              <a:rPr lang="en-US" sz="2800" dirty="0" err="1"/>
              <a:t>mạnh</a:t>
            </a:r>
            <a:r>
              <a:rPr lang="en-US" sz="2800" dirty="0"/>
              <a:t> </a:t>
            </a:r>
            <a:r>
              <a:rPr lang="en-US" sz="2800" dirty="0" err="1"/>
              <a:t>tạo</a:t>
            </a:r>
            <a:r>
              <a:rPr lang="en-US" sz="2800" dirty="0"/>
              <a:t> </a:t>
            </a:r>
            <a:r>
              <a:rPr lang="en-US" sz="2800" dirty="0" err="1"/>
              <a:t>điều</a:t>
            </a:r>
            <a:r>
              <a:rPr lang="en-US" sz="2800" dirty="0"/>
              <a:t> </a:t>
            </a:r>
            <a:r>
              <a:rPr lang="en-US" sz="2800" dirty="0" err="1"/>
              <a:t>kiện</a:t>
            </a:r>
            <a:r>
              <a:rPr lang="en-US" sz="2800" dirty="0"/>
              <a:t> </a:t>
            </a:r>
            <a:r>
              <a:rPr lang="en-US" sz="2800" dirty="0" err="1"/>
              <a:t>cho</a:t>
            </a:r>
            <a:r>
              <a:rPr lang="en-US" sz="2800" dirty="0"/>
              <a:t> HS </a:t>
            </a:r>
            <a:r>
              <a:rPr lang="en-US" sz="2800" dirty="0" err="1"/>
              <a:t>sinh</a:t>
            </a:r>
            <a:r>
              <a:rPr lang="en-US" sz="2800" dirty="0"/>
              <a:t> </a:t>
            </a:r>
            <a:r>
              <a:rPr lang="en-US" sz="2800" dirty="0" err="1"/>
              <a:t>hoạt</a:t>
            </a:r>
            <a:r>
              <a:rPr lang="en-US" sz="2800" dirty="0"/>
              <a:t>, </a:t>
            </a:r>
            <a:r>
              <a:rPr lang="en-US" sz="2800" dirty="0" err="1"/>
              <a:t>học</a:t>
            </a:r>
            <a:r>
              <a:rPr lang="en-US" sz="2800" dirty="0"/>
              <a:t> </a:t>
            </a:r>
            <a:r>
              <a:rPr lang="en-US" sz="2800" dirty="0" err="1"/>
              <a:t>tập</a:t>
            </a:r>
            <a:endParaRPr lang="en-US" sz="2800" dirty="0"/>
          </a:p>
          <a:p>
            <a:pPr marL="457200" indent="-457200" algn="just">
              <a:lnSpc>
                <a:spcPct val="100000"/>
              </a:lnSpc>
              <a:buFontTx/>
              <a:buChar char="-"/>
            </a:pPr>
            <a:r>
              <a:rPr lang="en-US" sz="2800" dirty="0"/>
              <a:t>GVCN </a:t>
            </a:r>
            <a:r>
              <a:rPr lang="en-US" sz="2800" dirty="0" err="1"/>
              <a:t>nắm</a:t>
            </a:r>
            <a:r>
              <a:rPr lang="en-US" sz="2800" dirty="0"/>
              <a:t> </a:t>
            </a:r>
            <a:r>
              <a:rPr lang="en-US" sz="2800" dirty="0" err="1"/>
              <a:t>vững</a:t>
            </a:r>
            <a:r>
              <a:rPr lang="en-US" sz="2800" dirty="0"/>
              <a:t> </a:t>
            </a:r>
            <a:r>
              <a:rPr lang="en-US" sz="2800" dirty="0" err="1"/>
              <a:t>tình</a:t>
            </a:r>
            <a:r>
              <a:rPr lang="en-US" sz="2800" dirty="0"/>
              <a:t> </a:t>
            </a:r>
            <a:r>
              <a:rPr lang="en-US" sz="2800" dirty="0" err="1"/>
              <a:t>hình</a:t>
            </a:r>
            <a:r>
              <a:rPr lang="en-US" sz="2800" dirty="0"/>
              <a:t> </a:t>
            </a:r>
            <a:r>
              <a:rPr lang="en-US" sz="2800" dirty="0" err="1"/>
              <a:t>lớp</a:t>
            </a:r>
            <a:r>
              <a:rPr lang="en-US" sz="2800" dirty="0"/>
              <a:t>, </a:t>
            </a:r>
            <a:r>
              <a:rPr lang="en-US" sz="2800" dirty="0" err="1"/>
              <a:t>hoàn</a:t>
            </a:r>
            <a:r>
              <a:rPr lang="en-US" sz="2800" dirty="0"/>
              <a:t> </a:t>
            </a:r>
            <a:r>
              <a:rPr lang="en-US" sz="2800" dirty="0" err="1"/>
              <a:t>cảnh</a:t>
            </a:r>
            <a:r>
              <a:rPr lang="en-US" sz="2800" dirty="0"/>
              <a:t> </a:t>
            </a:r>
            <a:r>
              <a:rPr lang="en-US" sz="2800" dirty="0" err="1"/>
              <a:t>của</a:t>
            </a:r>
            <a:r>
              <a:rPr lang="en-US" sz="2800" dirty="0"/>
              <a:t> </a:t>
            </a:r>
            <a:r>
              <a:rPr lang="en-US" sz="2800" dirty="0" err="1"/>
              <a:t>từng</a:t>
            </a:r>
            <a:r>
              <a:rPr lang="en-US" sz="2800" dirty="0"/>
              <a:t> HS </a:t>
            </a:r>
            <a:r>
              <a:rPr lang="en-US" sz="2800" dirty="0" err="1"/>
              <a:t>nhằm</a:t>
            </a:r>
            <a:r>
              <a:rPr lang="en-US" sz="2800" dirty="0"/>
              <a:t> </a:t>
            </a:r>
            <a:r>
              <a:rPr lang="en-US" sz="2800" dirty="0" err="1"/>
              <a:t>xây</a:t>
            </a:r>
            <a:r>
              <a:rPr lang="en-US" sz="2800" dirty="0"/>
              <a:t> </a:t>
            </a:r>
            <a:r>
              <a:rPr lang="en-US" sz="2800" dirty="0" err="1"/>
              <a:t>dựng</a:t>
            </a:r>
            <a:r>
              <a:rPr lang="en-US" sz="2800" dirty="0"/>
              <a:t> </a:t>
            </a:r>
            <a:r>
              <a:rPr lang="en-US" sz="2800" dirty="0" err="1"/>
              <a:t>kế</a:t>
            </a:r>
            <a:r>
              <a:rPr lang="en-US" sz="2800" dirty="0"/>
              <a:t> </a:t>
            </a:r>
            <a:r>
              <a:rPr lang="en-US" sz="2800" dirty="0" err="1"/>
              <a:t>hoạch</a:t>
            </a:r>
            <a:r>
              <a:rPr lang="en-US" sz="2800" dirty="0"/>
              <a:t> </a:t>
            </a:r>
            <a:r>
              <a:rPr lang="en-US" sz="2800" dirty="0" err="1"/>
              <a:t>và</a:t>
            </a:r>
            <a:r>
              <a:rPr lang="en-US" sz="2800" dirty="0"/>
              <a:t> </a:t>
            </a:r>
            <a:r>
              <a:rPr lang="en-US" sz="2800" dirty="0" err="1"/>
              <a:t>ph</a:t>
            </a:r>
            <a:r>
              <a:rPr lang="vi-VN" sz="2800" dirty="0"/>
              <a:t>ư</a:t>
            </a:r>
            <a:r>
              <a:rPr lang="en-US" sz="2800" dirty="0" err="1"/>
              <a:t>ơng</a:t>
            </a:r>
            <a:r>
              <a:rPr lang="en-US" sz="2800" dirty="0"/>
              <a:t> </a:t>
            </a:r>
            <a:r>
              <a:rPr lang="en-US" sz="2800" dirty="0" err="1"/>
              <a:t>pháp</a:t>
            </a:r>
            <a:r>
              <a:rPr lang="en-US" sz="2800" dirty="0"/>
              <a:t> </a:t>
            </a:r>
            <a:r>
              <a:rPr lang="en-US" sz="2800" dirty="0" err="1"/>
              <a:t>nâng</a:t>
            </a:r>
            <a:r>
              <a:rPr lang="en-US" sz="2800" dirty="0"/>
              <a:t> </a:t>
            </a:r>
            <a:r>
              <a:rPr lang="en-US" sz="2800" dirty="0" err="1"/>
              <a:t>cao</a:t>
            </a:r>
            <a:r>
              <a:rPr lang="en-US" sz="2800" dirty="0"/>
              <a:t> </a:t>
            </a:r>
            <a:r>
              <a:rPr lang="en-US" sz="2800" dirty="0" err="1"/>
              <a:t>chất</a:t>
            </a:r>
            <a:r>
              <a:rPr lang="en-US" sz="2800" dirty="0"/>
              <a:t> l</a:t>
            </a:r>
            <a:r>
              <a:rPr lang="vi-VN" sz="2800" dirty="0"/>
              <a:t>ư</a:t>
            </a:r>
            <a:r>
              <a:rPr lang="en-US" sz="2800" dirty="0" err="1"/>
              <a:t>ợng</a:t>
            </a:r>
            <a:r>
              <a:rPr lang="en-US" sz="2800" dirty="0"/>
              <a:t> </a:t>
            </a:r>
            <a:r>
              <a:rPr lang="en-US" sz="2800" dirty="0" err="1"/>
              <a:t>học</a:t>
            </a:r>
            <a:r>
              <a:rPr lang="en-US" sz="2800" dirty="0"/>
              <a:t>, </a:t>
            </a:r>
            <a:r>
              <a:rPr lang="en-US" sz="2800" dirty="0" err="1"/>
              <a:t>chống</a:t>
            </a:r>
            <a:r>
              <a:rPr lang="en-US" sz="2800" dirty="0"/>
              <a:t> </a:t>
            </a:r>
            <a:r>
              <a:rPr lang="en-US" sz="2800" dirty="0" err="1"/>
              <a:t>tình</a:t>
            </a:r>
            <a:r>
              <a:rPr lang="en-US" sz="2800" dirty="0"/>
              <a:t> </a:t>
            </a:r>
            <a:r>
              <a:rPr lang="en-US" sz="2800" dirty="0" err="1"/>
              <a:t>trạng</a:t>
            </a:r>
            <a:r>
              <a:rPr lang="en-US" sz="2800" dirty="0"/>
              <a:t> </a:t>
            </a:r>
            <a:r>
              <a:rPr lang="en-US" sz="2800" dirty="0" err="1"/>
              <a:t>bỏ</a:t>
            </a:r>
            <a:r>
              <a:rPr lang="en-US" sz="2800" dirty="0"/>
              <a:t> </a:t>
            </a:r>
            <a:r>
              <a:rPr lang="en-US" sz="2800" dirty="0" err="1"/>
              <a:t>học</a:t>
            </a:r>
            <a:r>
              <a:rPr lang="en-US" sz="2800" dirty="0"/>
              <a:t>, </a:t>
            </a:r>
            <a:r>
              <a:rPr lang="en-US" sz="2800" dirty="0" err="1"/>
              <a:t>giảm</a:t>
            </a:r>
            <a:r>
              <a:rPr lang="en-US" sz="2800" dirty="0"/>
              <a:t> </a:t>
            </a:r>
            <a:r>
              <a:rPr lang="en-US" sz="2800" dirty="0" err="1"/>
              <a:t>bạo</a:t>
            </a:r>
            <a:r>
              <a:rPr lang="en-US" sz="2800" dirty="0"/>
              <a:t> </a:t>
            </a:r>
            <a:r>
              <a:rPr lang="en-US" sz="2800" dirty="0" err="1"/>
              <a:t>lực</a:t>
            </a:r>
            <a:r>
              <a:rPr lang="en-US" sz="2800" dirty="0"/>
              <a:t> </a:t>
            </a:r>
            <a:r>
              <a:rPr lang="en-US" sz="2800" dirty="0" err="1"/>
              <a:t>học</a:t>
            </a:r>
            <a:r>
              <a:rPr lang="en-US" sz="2800" dirty="0"/>
              <a:t> đ</a:t>
            </a:r>
            <a:r>
              <a:rPr lang="vi-VN" sz="2800" dirty="0"/>
              <a:t>ư</a:t>
            </a:r>
            <a:r>
              <a:rPr lang="en-US" sz="2800" dirty="0" err="1"/>
              <a:t>ờng</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nhà</a:t>
            </a:r>
            <a:r>
              <a:rPr lang="en-US" sz="3200" u="sng" dirty="0"/>
              <a:t> </a:t>
            </a:r>
            <a:r>
              <a:rPr lang="en-US" sz="3200" u="sng" dirty="0" err="1"/>
              <a:t>tr</a:t>
            </a:r>
            <a:r>
              <a:rPr lang="vi-VN" sz="3200" u="sng" dirty="0"/>
              <a:t>ư</a:t>
            </a:r>
            <a:r>
              <a:rPr lang="en-US" sz="3200" u="sng" dirty="0" err="1"/>
              <a:t>ờng</a:t>
            </a:r>
            <a:r>
              <a:rPr lang="en-US" sz="3200" u="sng" dirty="0"/>
              <a:t>:</a:t>
            </a:r>
            <a:endParaRPr lang="en-US" sz="3200" u="sng" dirty="0"/>
          </a:p>
        </p:txBody>
      </p:sp>
      <p:sp>
        <p:nvSpPr>
          <p:cNvPr id="4" name="Title 1"/>
          <p:cNvSpPr txBox="1"/>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endParaRPr lang="en-US" sz="3600" dirty="0">
              <a:solidFill>
                <a:srgbClr val="FF0000"/>
              </a:solidFill>
            </a:endParaRPr>
          </a:p>
        </p:txBody>
      </p:sp>
      <p:sp>
        <p:nvSpPr>
          <p:cNvPr id="5" name="Subtitle 2"/>
          <p:cNvSpPr txBox="1"/>
          <p:nvPr/>
        </p:nvSpPr>
        <p:spPr>
          <a:xfrm>
            <a:off x="768625" y="1870074"/>
            <a:ext cx="10946297" cy="210756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dirty="0" err="1"/>
              <a:t>Xây</a:t>
            </a:r>
            <a:r>
              <a:rPr lang="en-US" sz="2800" dirty="0"/>
              <a:t> </a:t>
            </a:r>
            <a:r>
              <a:rPr lang="en-US" sz="2800" dirty="0" err="1"/>
              <a:t>dựng</a:t>
            </a:r>
            <a:r>
              <a:rPr lang="en-US" sz="2800" dirty="0"/>
              <a:t> </a:t>
            </a:r>
            <a:r>
              <a:rPr lang="en-US" sz="2800" dirty="0" err="1"/>
              <a:t>bộ</a:t>
            </a:r>
            <a:r>
              <a:rPr lang="en-US" sz="2800" dirty="0"/>
              <a:t> </a:t>
            </a:r>
            <a:r>
              <a:rPr lang="en-US" sz="2800" dirty="0" err="1"/>
              <a:t>máy</a:t>
            </a:r>
            <a:r>
              <a:rPr lang="en-US" sz="2800" dirty="0"/>
              <a:t> </a:t>
            </a:r>
            <a:r>
              <a:rPr lang="en-US" sz="2800" dirty="0" err="1"/>
              <a:t>tổ</a:t>
            </a:r>
            <a:r>
              <a:rPr lang="en-US" sz="2800" dirty="0"/>
              <a:t> </a:t>
            </a:r>
            <a:r>
              <a:rPr lang="en-US" sz="2800" dirty="0" err="1"/>
              <a:t>chức</a:t>
            </a:r>
            <a:r>
              <a:rPr lang="en-US" sz="2800" dirty="0"/>
              <a:t> </a:t>
            </a:r>
            <a:r>
              <a:rPr lang="en-US" sz="2800" dirty="0" err="1"/>
              <a:t>tự</a:t>
            </a:r>
            <a:r>
              <a:rPr lang="en-US" sz="2800" dirty="0"/>
              <a:t> </a:t>
            </a:r>
            <a:r>
              <a:rPr lang="en-US" sz="2800" dirty="0" err="1"/>
              <a:t>quản</a:t>
            </a:r>
            <a:r>
              <a:rPr lang="en-US" sz="2800" dirty="0"/>
              <a:t> </a:t>
            </a:r>
            <a:r>
              <a:rPr lang="en-US" sz="2800" dirty="0" err="1"/>
              <a:t>của</a:t>
            </a:r>
            <a:r>
              <a:rPr lang="en-US" sz="2800" dirty="0"/>
              <a:t> </a:t>
            </a:r>
            <a:r>
              <a:rPr lang="en-US" sz="2800" dirty="0" err="1"/>
              <a:t>lớp</a:t>
            </a:r>
            <a:r>
              <a:rPr lang="en-US" sz="2800" dirty="0"/>
              <a:t>, </a:t>
            </a:r>
            <a:r>
              <a:rPr lang="en-US" sz="2800" dirty="0" err="1"/>
              <a:t>thiết</a:t>
            </a:r>
            <a:r>
              <a:rPr lang="en-US" sz="2800" dirty="0"/>
              <a:t> </a:t>
            </a:r>
            <a:r>
              <a:rPr lang="en-US" sz="2800" dirty="0" err="1"/>
              <a:t>lập</a:t>
            </a:r>
            <a:r>
              <a:rPr lang="en-US" sz="2800" dirty="0"/>
              <a:t> </a:t>
            </a:r>
            <a:r>
              <a:rPr lang="en-US" sz="2800" dirty="0" err="1"/>
              <a:t>mối</a:t>
            </a:r>
            <a:r>
              <a:rPr lang="en-US" sz="2800" dirty="0"/>
              <a:t> </a:t>
            </a:r>
            <a:r>
              <a:rPr lang="en-US" sz="2800" dirty="0" err="1"/>
              <a:t>quan</a:t>
            </a:r>
            <a:r>
              <a:rPr lang="en-US" sz="2800" dirty="0"/>
              <a:t> </a:t>
            </a:r>
            <a:r>
              <a:rPr lang="en-US" sz="2800" dirty="0" err="1"/>
              <a:t>hệ</a:t>
            </a:r>
            <a:r>
              <a:rPr lang="en-US" sz="2800" dirty="0"/>
              <a:t> </a:t>
            </a:r>
            <a:r>
              <a:rPr lang="en-US" sz="2800" dirty="0" err="1"/>
              <a:t>giữa</a:t>
            </a:r>
            <a:r>
              <a:rPr lang="en-US" sz="2800" dirty="0"/>
              <a:t> </a:t>
            </a:r>
            <a:r>
              <a:rPr lang="en-US" sz="2800" dirty="0" err="1"/>
              <a:t>học</a:t>
            </a:r>
            <a:r>
              <a:rPr lang="en-US" sz="2800" dirty="0"/>
              <a:t> </a:t>
            </a:r>
            <a:r>
              <a:rPr lang="en-US" sz="2800" dirty="0" err="1"/>
              <a:t>sinh</a:t>
            </a:r>
            <a:r>
              <a:rPr lang="en-US" sz="2800" dirty="0"/>
              <a:t>, </a:t>
            </a:r>
            <a:r>
              <a:rPr lang="en-US" sz="2800" dirty="0" err="1"/>
              <a:t>nhóm</a:t>
            </a:r>
            <a:r>
              <a:rPr lang="en-US" sz="2800" dirty="0"/>
              <a:t>, </a:t>
            </a:r>
            <a:r>
              <a:rPr lang="en-US" sz="2800" dirty="0" err="1"/>
              <a:t>tổ</a:t>
            </a:r>
            <a:r>
              <a:rPr lang="en-US" sz="2800" dirty="0"/>
              <a:t>;</a:t>
            </a:r>
            <a:endParaRPr lang="en-US" sz="2800" dirty="0"/>
          </a:p>
          <a:p>
            <a:pPr marL="457200" indent="-457200" algn="just">
              <a:lnSpc>
                <a:spcPct val="100000"/>
              </a:lnSpc>
              <a:buFontTx/>
              <a:buChar char="-"/>
            </a:pPr>
            <a:r>
              <a:rPr lang="en-US" sz="2800" dirty="0" err="1"/>
              <a:t>Tổ</a:t>
            </a:r>
            <a:r>
              <a:rPr lang="en-US" sz="2800" dirty="0"/>
              <a:t> </a:t>
            </a:r>
            <a:r>
              <a:rPr lang="en-US" sz="2800" dirty="0" err="1"/>
              <a:t>chức</a:t>
            </a:r>
            <a:r>
              <a:rPr lang="en-US" sz="2800" dirty="0"/>
              <a:t> </a:t>
            </a:r>
            <a:r>
              <a:rPr lang="en-US" sz="2800" dirty="0" err="1"/>
              <a:t>các</a:t>
            </a:r>
            <a:r>
              <a:rPr lang="en-US" sz="2800" dirty="0"/>
              <a:t> </a:t>
            </a:r>
            <a:r>
              <a:rPr lang="en-US" sz="2800" dirty="0" err="1"/>
              <a:t>hoạt</a:t>
            </a:r>
            <a:r>
              <a:rPr lang="en-US" sz="2800" dirty="0"/>
              <a:t> </a:t>
            </a:r>
            <a:r>
              <a:rPr lang="en-US" sz="2800" dirty="0" err="1"/>
              <a:t>động</a:t>
            </a:r>
            <a:r>
              <a:rPr lang="en-US" sz="2800" dirty="0"/>
              <a:t> </a:t>
            </a:r>
            <a:r>
              <a:rPr lang="en-US" sz="2800" dirty="0" err="1"/>
              <a:t>đa</a:t>
            </a:r>
            <a:r>
              <a:rPr lang="en-US" sz="2800" dirty="0"/>
              <a:t> </a:t>
            </a:r>
            <a:r>
              <a:rPr lang="en-US" sz="2800" dirty="0" err="1"/>
              <a:t>dạng</a:t>
            </a:r>
            <a:r>
              <a:rPr lang="en-US" sz="2800" dirty="0"/>
              <a:t>;</a:t>
            </a:r>
            <a:endParaRPr lang="en-US" sz="2800" dirty="0"/>
          </a:p>
          <a:p>
            <a:pPr marL="457200" indent="-457200" algn="just">
              <a:lnSpc>
                <a:spcPct val="100000"/>
              </a:lnSpc>
              <a:buFontTx/>
              <a:buChar char="-"/>
            </a:pPr>
            <a:r>
              <a:rPr lang="en-US" sz="2800" dirty="0" err="1"/>
              <a:t>Phối</a:t>
            </a:r>
            <a:r>
              <a:rPr lang="en-US" sz="2800" dirty="0"/>
              <a:t> </a:t>
            </a:r>
            <a:r>
              <a:rPr lang="en-US" sz="2800" dirty="0" err="1"/>
              <a:t>hợp</a:t>
            </a:r>
            <a:r>
              <a:rPr lang="en-US" sz="2800" dirty="0"/>
              <a:t> </a:t>
            </a:r>
            <a:r>
              <a:rPr lang="en-US" sz="2800" dirty="0" err="1"/>
              <a:t>chặt</a:t>
            </a:r>
            <a:r>
              <a:rPr lang="en-US" sz="2800" dirty="0"/>
              <a:t> </a:t>
            </a:r>
            <a:r>
              <a:rPr lang="en-US" sz="2800" dirty="0" err="1"/>
              <a:t>chẽ</a:t>
            </a:r>
            <a:r>
              <a:rPr lang="en-US" sz="2800" dirty="0"/>
              <a:t> </a:t>
            </a:r>
            <a:r>
              <a:rPr lang="en-US" sz="2800" dirty="0" err="1"/>
              <a:t>với</a:t>
            </a:r>
            <a:r>
              <a:rPr lang="en-US" sz="2800" dirty="0"/>
              <a:t> </a:t>
            </a:r>
            <a:r>
              <a:rPr lang="en-US" sz="2800" dirty="0" err="1"/>
              <a:t>giáo</a:t>
            </a:r>
            <a:r>
              <a:rPr lang="en-US" sz="2800" dirty="0"/>
              <a:t> </a:t>
            </a:r>
            <a:r>
              <a:rPr lang="en-US" sz="2800" dirty="0" err="1"/>
              <a:t>viên</a:t>
            </a:r>
            <a:r>
              <a:rPr lang="en-US" sz="2800" dirty="0"/>
              <a:t> </a:t>
            </a:r>
            <a:r>
              <a:rPr lang="en-US" sz="2800" dirty="0" err="1"/>
              <a:t>bộ</a:t>
            </a:r>
            <a:r>
              <a:rPr lang="en-US" sz="2800" dirty="0"/>
              <a:t> </a:t>
            </a:r>
            <a:r>
              <a:rPr lang="en-US" sz="2800" dirty="0" err="1"/>
              <a:t>môn</a:t>
            </a:r>
            <a:r>
              <a:rPr lang="en-US" sz="2800" dirty="0"/>
              <a:t>, </a:t>
            </a:r>
            <a:r>
              <a:rPr lang="en-US" sz="2800" dirty="0" err="1"/>
              <a:t>quản</a:t>
            </a:r>
            <a:r>
              <a:rPr lang="en-US" sz="2800" dirty="0"/>
              <a:t> </a:t>
            </a:r>
            <a:r>
              <a:rPr lang="en-US" sz="2800" dirty="0" err="1"/>
              <a:t>lý</a:t>
            </a:r>
            <a:r>
              <a:rPr lang="en-US" sz="2800" dirty="0"/>
              <a:t> </a:t>
            </a:r>
            <a:r>
              <a:rPr lang="en-US" sz="2800" dirty="0" err="1"/>
              <a:t>học</a:t>
            </a:r>
            <a:r>
              <a:rPr lang="en-US" sz="2800" dirty="0"/>
              <a:t> </a:t>
            </a:r>
            <a:r>
              <a:rPr lang="en-US" sz="2800" dirty="0" err="1"/>
              <a:t>sinh</a:t>
            </a:r>
            <a:r>
              <a:rPr lang="en-US" sz="2800" dirty="0"/>
              <a:t>, PHHS.</a:t>
            </a:r>
            <a:endParaRPr lang="en-US"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phụ</a:t>
            </a:r>
            <a:r>
              <a:rPr lang="en-US" sz="3200" u="sng" dirty="0"/>
              <a:t> </a:t>
            </a:r>
            <a:r>
              <a:rPr lang="en-US" sz="3200" u="sng" dirty="0" err="1"/>
              <a:t>huynh</a:t>
            </a:r>
            <a:r>
              <a:rPr lang="en-US" sz="3200" u="sng" dirty="0"/>
              <a:t>:</a:t>
            </a:r>
            <a:endParaRPr lang="en-US" sz="3200" u="sng" dirty="0"/>
          </a:p>
        </p:txBody>
      </p:sp>
      <p:sp>
        <p:nvSpPr>
          <p:cNvPr id="4" name="Title 1"/>
          <p:cNvSpPr txBox="1"/>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endParaRPr lang="en-US" sz="3600" dirty="0">
              <a:solidFill>
                <a:srgbClr val="FF0000"/>
              </a:solidFill>
            </a:endParaRPr>
          </a:p>
        </p:txBody>
      </p:sp>
      <p:sp>
        <p:nvSpPr>
          <p:cNvPr id="5" name="Subtitle 2"/>
          <p:cNvSpPr txBox="1"/>
          <p:nvPr/>
        </p:nvSpPr>
        <p:spPr>
          <a:xfrm>
            <a:off x="768350" y="1477645"/>
            <a:ext cx="10946130" cy="538035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a:latin typeface="Times New Roman" panose="02020603050405020304" charset="0"/>
                <a:cs typeface="Times New Roman" panose="02020603050405020304" charset="0"/>
              </a:rPr>
              <a:t>Liên hệ chặt chẽ với giáo viên chủ nhiệm, quản lý HS,… thông qua đó biết chính xác tình hình học tập, rèn luyện của HS;</a:t>
            </a:r>
            <a:endParaRPr lang="en-US">
              <a:latin typeface="Times New Roman" panose="02020603050405020304" charset="0"/>
              <a:cs typeface="Times New Roman" panose="02020603050405020304" charset="0"/>
            </a:endParaRPr>
          </a:p>
          <a:p>
            <a:pPr marL="457200" indent="-457200" algn="just">
              <a:lnSpc>
                <a:spcPct val="100000"/>
              </a:lnSpc>
              <a:buFontTx/>
              <a:buChar char="-"/>
            </a:pPr>
            <a:r>
              <a:rPr lang="en-US">
                <a:latin typeface="Times New Roman" panose="02020603050405020304" charset="0"/>
                <a:cs typeface="Times New Roman" panose="02020603050405020304" charset="0"/>
              </a:rPr>
              <a:t>Động viên, giáo dục, nhắc nhở và tạo điều kiện cho HS học tập và tham gia sinh hoạt tại trường;</a:t>
            </a:r>
            <a:endParaRPr lang="en-US">
              <a:latin typeface="Times New Roman" panose="02020603050405020304" charset="0"/>
              <a:cs typeface="Times New Roman" panose="02020603050405020304" charset="0"/>
            </a:endParaRPr>
          </a:p>
          <a:p>
            <a:pPr marL="457200" indent="-457200" algn="just">
              <a:lnSpc>
                <a:spcPct val="100000"/>
              </a:lnSpc>
              <a:buFontTx/>
              <a:buChar char="-"/>
            </a:pPr>
            <a:r>
              <a:rPr lang="en-US">
                <a:latin typeface="Times New Roman" panose="02020603050405020304" charset="0"/>
                <a:cs typeface="Times New Roman" panose="02020603050405020304" charset="0"/>
              </a:rPr>
              <a:t> Quản lý và thường xuyên giám sát lịch học của HS;</a:t>
            </a:r>
            <a:endParaRPr lang="en-US">
              <a:latin typeface="Times New Roman" panose="02020603050405020304" charset="0"/>
              <a:cs typeface="Times New Roman" panose="02020603050405020304" charset="0"/>
            </a:endParaRPr>
          </a:p>
          <a:p>
            <a:pPr marL="457200" indent="-457200" algn="just">
              <a:lnSpc>
                <a:spcPct val="100000"/>
              </a:lnSpc>
              <a:buFontTx/>
              <a:buChar char="-"/>
            </a:pPr>
            <a:r>
              <a:rPr lang="en-US">
                <a:latin typeface="Times New Roman" panose="02020603050405020304" charset="0"/>
                <a:cs typeface="Times New Roman" panose="02020603050405020304" charset="0"/>
              </a:rPr>
              <a:t>Nắm vững diễn biến tư tưởng, đạo đức, học lực của HS và chủ động thông báo kịp thời cho giáo viên chủ nhiệm để phối hợp hỗ trợ, giúp đỡ HS;</a:t>
            </a:r>
            <a:endParaRPr lang="en-US">
              <a:latin typeface="Times New Roman" panose="02020603050405020304" charset="0"/>
              <a:cs typeface="Times New Roman" panose="02020603050405020304" charset="0"/>
            </a:endParaRPr>
          </a:p>
          <a:p>
            <a:pPr marL="457200" indent="-457200" algn="just">
              <a:lnSpc>
                <a:spcPct val="100000"/>
              </a:lnSpc>
              <a:buFontTx/>
              <a:buChar char="-"/>
            </a:pPr>
            <a:r>
              <a:rPr lang="en-US">
                <a:latin typeface="Times New Roman" panose="02020603050405020304" charset="0"/>
                <a:cs typeface="Times New Roman" panose="02020603050405020304" charset="0"/>
              </a:rPr>
              <a:t>Tham gia đầy đủ các cuộc họp và các hoạt động giáo dục HS khi có yêu cầu của Nhà trường; hỗ trợ về tài lực, vật lực cho sự nghiệp phát triển giáo dục theo khả năng của mình.</a:t>
            </a:r>
            <a:endParaRPr lang="en-US">
              <a:latin typeface="Times New Roman" panose="02020603050405020304" charset="0"/>
              <a:cs typeface="Times New Roman" panose="02020603050405020304" charset="0"/>
            </a:endParaRPr>
          </a:p>
          <a:p>
            <a:pPr marL="457200" indent="-457200" algn="just">
              <a:lnSpc>
                <a:spcPct val="100000"/>
              </a:lnSpc>
              <a:buFontTx/>
              <a:buChar char="-"/>
            </a:pPr>
            <a:r>
              <a:rPr lang="en-US">
                <a:latin typeface="Times New Roman" panose="02020603050405020304" charset="0"/>
                <a:cs typeface="Times New Roman" panose="02020603050405020304" charset="0"/>
              </a:rPr>
              <a:t>Quan tâm nâng cao văn hóa gia đình; cha mẹ phải là tấm gương cho con cái noi theo; người lớn phải là tấm gương trong giao tiếp, ứng xử; loại bỏ bạo lực gia đình.</a:t>
            </a:r>
            <a:endParaRPr lang="en-US">
              <a:latin typeface="Times New Roman" panose="02020603050405020304" charset="0"/>
              <a:cs typeface="Times New Roman" panose="020206030504050203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8350" y="967105"/>
            <a:ext cx="11118215" cy="5313045"/>
          </a:xfrm>
        </p:spPr>
        <p:txBody>
          <a:bodyPr>
            <a:noAutofit/>
          </a:bodyPr>
          <a:lstStyle/>
          <a:p>
            <a:pPr algn="just">
              <a:lnSpc>
                <a:spcPct val="100000"/>
              </a:lnSpc>
            </a:pPr>
            <a:r>
              <a:rPr lang="en-US" sz="4000" u="sng" dirty="0"/>
              <a:t>Ý </a:t>
            </a:r>
            <a:r>
              <a:rPr lang="en-US" sz="4000" u="sng" dirty="0" err="1"/>
              <a:t>kiến</a:t>
            </a:r>
            <a:r>
              <a:rPr lang="en-US" sz="4000" u="sng" dirty="0"/>
              <a:t> </a:t>
            </a:r>
            <a:r>
              <a:rPr lang="en-US" sz="4000" u="sng" dirty="0" err="1"/>
              <a:t>của</a:t>
            </a:r>
            <a:r>
              <a:rPr lang="en-US" sz="4000" u="sng" dirty="0"/>
              <a:t> </a:t>
            </a:r>
            <a:r>
              <a:rPr lang="en-US" sz="4000" u="sng" dirty="0" err="1"/>
              <a:t>phụ</a:t>
            </a:r>
            <a:r>
              <a:rPr lang="en-US" sz="4000" u="sng" dirty="0"/>
              <a:t> </a:t>
            </a:r>
            <a:r>
              <a:rPr lang="en-US" sz="4000" u="sng" dirty="0" err="1"/>
              <a:t>huynh</a:t>
            </a:r>
            <a:r>
              <a:rPr lang="en-US" sz="4000" u="sng" dirty="0"/>
              <a:t>:</a:t>
            </a:r>
            <a:endParaRPr lang="en-US" sz="4000" u="sng" dirty="0"/>
          </a:p>
          <a:p>
            <a:pPr algn="just">
              <a:lnSpc>
                <a:spcPct val="100000"/>
              </a:lnSpc>
            </a:pPr>
            <a:r>
              <a:rPr lang="vi-VN" altLang="en-US" sz="2800" dirty="0">
                <a:latin typeface="Times New Roman" panose="02020603050405020304" charset="0"/>
                <a:cs typeface="Times New Roman" panose="02020603050405020304" charset="0"/>
              </a:rPr>
              <a:t>- </a:t>
            </a:r>
            <a:r>
              <a:rPr lang="en-US" sz="2800" dirty="0">
                <a:latin typeface="Times New Roman" panose="02020603050405020304" charset="0"/>
                <a:cs typeface="Times New Roman" panose="02020603050405020304" charset="0"/>
              </a:rPr>
              <a:t>Nhằm góp phần đánh giá chất lượng đào tạo và các hoạt động của Nhà trường ngày càng phát triển bền vững. Trường Cao đẳng Lý Tự Trọng Thành phố Hồ Chí Minh rất mong được sự đóng góp ý kiến từ quý vị Phụ huynh và các em Học sinh Sinh viên qua địa chỉ Email: </a:t>
            </a:r>
            <a:endParaRPr lang="en-US" sz="2800" dirty="0">
              <a:latin typeface="Times New Roman" panose="02020603050405020304" charset="0"/>
              <a:cs typeface="Times New Roman" panose="02020603050405020304" charset="0"/>
            </a:endParaRPr>
          </a:p>
          <a:p>
            <a:pPr algn="just">
              <a:lnSpc>
                <a:spcPct val="100000"/>
              </a:lnSpc>
            </a:pPr>
            <a:r>
              <a:rPr lang="en-US" sz="2800" dirty="0">
                <a:latin typeface="Times New Roman" panose="02020603050405020304" charset="0"/>
                <a:cs typeface="Times New Roman" panose="02020603050405020304" charset="0"/>
              </a:rPr>
              <a:t>Link góp ý kiến về nhà trường tại địa chỉ: http://bit.ly/ykiendonggopltt</a:t>
            </a:r>
            <a:endParaRPr lang="en-US" sz="2800" dirty="0">
              <a:latin typeface="Times New Roman" panose="02020603050405020304" charset="0"/>
              <a:cs typeface="Times New Roman" panose="02020603050405020304" charset="0"/>
            </a:endParaRPr>
          </a:p>
          <a:p>
            <a:pPr algn="just">
              <a:lnSpc>
                <a:spcPct val="100000"/>
              </a:lnSpc>
            </a:pPr>
            <a:r>
              <a:rPr lang="vi-VN" altLang="en-US" sz="2800" dirty="0">
                <a:latin typeface="Times New Roman" panose="02020603050405020304" charset="0"/>
                <a:cs typeface="Times New Roman" panose="02020603050405020304" charset="0"/>
              </a:rPr>
              <a:t>- </a:t>
            </a:r>
            <a:r>
              <a:rPr lang="en-US" sz="2800" dirty="0">
                <a:latin typeface="Times New Roman" panose="02020603050405020304" charset="0"/>
                <a:cs typeface="Times New Roman" panose="02020603050405020304" charset="0"/>
              </a:rPr>
              <a:t>Sổ liên lạc điện tử. Lấy ý kiến của PHHS về việc thực hiện sổ liên lạc điện tử qua tin nhắn điện thoại. Đề xuất thu tiền sổ liên lạc điện tử vào học phí đầu năm học.</a:t>
            </a:r>
            <a:endParaRPr lang="en-US" sz="2800" dirty="0">
              <a:latin typeface="Times New Roman" panose="02020603050405020304" charset="0"/>
              <a:cs typeface="Times New Roman" panose="02020603050405020304" charset="0"/>
            </a:endParaRPr>
          </a:p>
        </p:txBody>
      </p:sp>
      <p:sp>
        <p:nvSpPr>
          <p:cNvPr id="4" name="Title 1"/>
          <p:cNvSpPr txBox="1"/>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endParaRPr lang="en-US" sz="3600"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452" y="656673"/>
            <a:ext cx="10515600" cy="5518840"/>
          </a:xfrm>
        </p:spPr>
        <p:txBody>
          <a:bodyPr>
            <a:noAutofit/>
          </a:bodyPr>
          <a:lstStyle/>
          <a:p>
            <a:pPr algn="ctr"/>
            <a:r>
              <a:rPr lang="en-US" sz="7200" dirty="0">
                <a:solidFill>
                  <a:srgbClr val="FF0000"/>
                </a:solidFill>
              </a:rPr>
              <a:t>CẢM </a:t>
            </a:r>
            <a:r>
              <a:rPr lang="vi-VN" sz="7200" dirty="0">
                <a:solidFill>
                  <a:srgbClr val="FF0000"/>
                </a:solidFill>
              </a:rPr>
              <a:t>Ơ</a:t>
            </a:r>
            <a:r>
              <a:rPr lang="en-US" sz="7200" dirty="0">
                <a:solidFill>
                  <a:srgbClr val="FF0000"/>
                </a:solidFill>
              </a:rPr>
              <a:t>N QUÝ PHHS </a:t>
            </a:r>
            <a:br>
              <a:rPr lang="en-US" sz="7200" dirty="0">
                <a:solidFill>
                  <a:srgbClr val="FF0000"/>
                </a:solidFill>
              </a:rPr>
            </a:br>
            <a:r>
              <a:rPr lang="en-US" sz="7200" dirty="0">
                <a:solidFill>
                  <a:srgbClr val="FF0000"/>
                </a:solidFill>
              </a:rPr>
              <a:t>ĐÃ SẮP XẾP THỜI GIAN </a:t>
            </a:r>
            <a:br>
              <a:rPr lang="en-US" sz="7200" dirty="0">
                <a:solidFill>
                  <a:srgbClr val="FF0000"/>
                </a:solidFill>
              </a:rPr>
            </a:br>
            <a:r>
              <a:rPr lang="en-US" sz="7200" dirty="0">
                <a:solidFill>
                  <a:srgbClr val="FF0000"/>
                </a:solidFill>
              </a:rPr>
              <a:t>ĐỂ THAM DỰ</a:t>
            </a:r>
            <a:endParaRPr lang="en-US" sz="7200" dirty="0">
              <a:solidFill>
                <a:srgbClr val="FF000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4293</Words>
  <Application>WPS Presentation</Application>
  <PresentationFormat>Widescreen</PresentationFormat>
  <Paragraphs>104</Paragraphs>
  <Slides>16</Slides>
  <Notes>1</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16</vt:i4>
      </vt:variant>
    </vt:vector>
  </HeadingPairs>
  <TitlesOfParts>
    <vt:vector size="26" baseType="lpstr">
      <vt:lpstr>Arial</vt:lpstr>
      <vt:lpstr>SimSun</vt:lpstr>
      <vt:lpstr>Wingdings</vt:lpstr>
      <vt:lpstr>Times New Roman</vt:lpstr>
      <vt:lpstr>Calibri</vt:lpstr>
      <vt:lpstr>Microsoft YaHei</vt:lpstr>
      <vt:lpstr>Arial Unicode MS</vt:lpstr>
      <vt:lpstr>Calibri Light</vt:lpstr>
      <vt:lpstr>Office Theme</vt:lpstr>
      <vt:lpstr>1_Office Theme</vt:lpstr>
      <vt:lpstr>SINH HOẠT PHỤ HUYNH HỌC SINH  HỌC KỲ II NĂM HỌC 2018 -2019</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CẢM ƠN QUÝ PHHS  ĐÃ SẮP XẾP THỜI GIAN  ĐỂ THAM DỰ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DUNG SINH HOẠT PHỤ HUYNH HỌC SINH ĐẦU NĂM HỌC</dc:title>
  <dc:creator>Tuấn Đào Anh</dc:creator>
  <cp:lastModifiedBy>DELL</cp:lastModifiedBy>
  <cp:revision>172</cp:revision>
  <dcterms:created xsi:type="dcterms:W3CDTF">2017-10-28T21:55:00Z</dcterms:created>
  <dcterms:modified xsi:type="dcterms:W3CDTF">2019-04-20T13:42:34Z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